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2"/>
  </p:notesMasterIdLst>
  <p:handoutMasterIdLst>
    <p:handoutMasterId r:id="rId73"/>
  </p:handoutMasterIdLst>
  <p:sldIdLst>
    <p:sldId id="257" r:id="rId2"/>
    <p:sldId id="868" r:id="rId3"/>
    <p:sldId id="867" r:id="rId4"/>
    <p:sldId id="896" r:id="rId5"/>
    <p:sldId id="577" r:id="rId6"/>
    <p:sldId id="897" r:id="rId7"/>
    <p:sldId id="851" r:id="rId8"/>
    <p:sldId id="594" r:id="rId9"/>
    <p:sldId id="869" r:id="rId10"/>
    <p:sldId id="898" r:id="rId11"/>
    <p:sldId id="899" r:id="rId12"/>
    <p:sldId id="900" r:id="rId13"/>
    <p:sldId id="927" r:id="rId14"/>
    <p:sldId id="578" r:id="rId15"/>
    <p:sldId id="579" r:id="rId16"/>
    <p:sldId id="812" r:id="rId17"/>
    <p:sldId id="928" r:id="rId18"/>
    <p:sldId id="929" r:id="rId19"/>
    <p:sldId id="930" r:id="rId20"/>
    <p:sldId id="931" r:id="rId21"/>
    <p:sldId id="932" r:id="rId22"/>
    <p:sldId id="933" r:id="rId23"/>
    <p:sldId id="934" r:id="rId24"/>
    <p:sldId id="935" r:id="rId25"/>
    <p:sldId id="936" r:id="rId26"/>
    <p:sldId id="937" r:id="rId27"/>
    <p:sldId id="938" r:id="rId28"/>
    <p:sldId id="939" r:id="rId29"/>
    <p:sldId id="940" r:id="rId30"/>
    <p:sldId id="941" r:id="rId31"/>
    <p:sldId id="942" r:id="rId32"/>
    <p:sldId id="943" r:id="rId33"/>
    <p:sldId id="944" r:id="rId34"/>
    <p:sldId id="945" r:id="rId35"/>
    <p:sldId id="946" r:id="rId36"/>
    <p:sldId id="947" r:id="rId37"/>
    <p:sldId id="612" r:id="rId38"/>
    <p:sldId id="613" r:id="rId39"/>
    <p:sldId id="614" r:id="rId40"/>
    <p:sldId id="770" r:id="rId41"/>
    <p:sldId id="860" r:id="rId42"/>
    <p:sldId id="819" r:id="rId43"/>
    <p:sldId id="820" r:id="rId44"/>
    <p:sldId id="821" r:id="rId45"/>
    <p:sldId id="581" r:id="rId46"/>
    <p:sldId id="582" r:id="rId47"/>
    <p:sldId id="583" r:id="rId48"/>
    <p:sldId id="584" r:id="rId49"/>
    <p:sldId id="585" r:id="rId50"/>
    <p:sldId id="588" r:id="rId51"/>
    <p:sldId id="589" r:id="rId52"/>
    <p:sldId id="591" r:id="rId53"/>
    <p:sldId id="889" r:id="rId54"/>
    <p:sldId id="857" r:id="rId55"/>
    <p:sldId id="858" r:id="rId56"/>
    <p:sldId id="921" r:id="rId57"/>
    <p:sldId id="873" r:id="rId58"/>
    <p:sldId id="922" r:id="rId59"/>
    <p:sldId id="923" r:id="rId60"/>
    <p:sldId id="924" r:id="rId61"/>
    <p:sldId id="925" r:id="rId62"/>
    <p:sldId id="926" r:id="rId63"/>
    <p:sldId id="948" r:id="rId64"/>
    <p:sldId id="949" r:id="rId65"/>
    <p:sldId id="950" r:id="rId66"/>
    <p:sldId id="951" r:id="rId67"/>
    <p:sldId id="952" r:id="rId68"/>
    <p:sldId id="953" r:id="rId69"/>
    <p:sldId id="954" r:id="rId70"/>
    <p:sldId id="363" r:id="rId71"/>
  </p:sldIdLst>
  <p:sldSz cx="9144000" cy="6858000" type="screen4x3"/>
  <p:notesSz cx="6797675" cy="9926638"/>
  <p:defaultTextStyle>
    <a:defPPr>
      <a:defRPr lang="lt-LT"/>
    </a:defPPr>
    <a:lvl1pPr algn="l" rtl="0" eaLnBrk="0" fontAlgn="base" hangingPunct="0">
      <a:spcBef>
        <a:spcPct val="0"/>
      </a:spcBef>
      <a:spcAft>
        <a:spcPct val="0"/>
      </a:spcAft>
      <a:defRPr kern="1200">
        <a:solidFill>
          <a:schemeClr val="tx1"/>
        </a:solidFill>
        <a:latin typeface="Lucida Sans Unicode"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Lucida Sans Unicode"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Lucida Sans Unicode"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Lucida Sans Unicode"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Lucida Sans Unicode" pitchFamily="34" charset="0"/>
        <a:ea typeface="+mn-ea"/>
        <a:cs typeface="Arial" charset="0"/>
      </a:defRPr>
    </a:lvl5pPr>
    <a:lvl6pPr marL="2286000" algn="l" defTabSz="914400" rtl="0" eaLnBrk="1" latinLnBrk="0" hangingPunct="1">
      <a:defRPr kern="1200">
        <a:solidFill>
          <a:schemeClr val="tx1"/>
        </a:solidFill>
        <a:latin typeface="Lucida Sans Unicode" pitchFamily="34" charset="0"/>
        <a:ea typeface="+mn-ea"/>
        <a:cs typeface="Arial" charset="0"/>
      </a:defRPr>
    </a:lvl6pPr>
    <a:lvl7pPr marL="2743200" algn="l" defTabSz="914400" rtl="0" eaLnBrk="1" latinLnBrk="0" hangingPunct="1">
      <a:defRPr kern="1200">
        <a:solidFill>
          <a:schemeClr val="tx1"/>
        </a:solidFill>
        <a:latin typeface="Lucida Sans Unicode" pitchFamily="34" charset="0"/>
        <a:ea typeface="+mn-ea"/>
        <a:cs typeface="Arial" charset="0"/>
      </a:defRPr>
    </a:lvl7pPr>
    <a:lvl8pPr marL="3200400" algn="l" defTabSz="914400" rtl="0" eaLnBrk="1" latinLnBrk="0" hangingPunct="1">
      <a:defRPr kern="1200">
        <a:solidFill>
          <a:schemeClr val="tx1"/>
        </a:solidFill>
        <a:latin typeface="Lucida Sans Unicode" pitchFamily="34" charset="0"/>
        <a:ea typeface="+mn-ea"/>
        <a:cs typeface="Arial" charset="0"/>
      </a:defRPr>
    </a:lvl8pPr>
    <a:lvl9pPr marL="3657600" algn="l" defTabSz="914400" rtl="0" eaLnBrk="1" latinLnBrk="0" hangingPunct="1">
      <a:defRPr kern="1200">
        <a:solidFill>
          <a:schemeClr val="tx1"/>
        </a:solidFill>
        <a:latin typeface="Lucida Sans Unicode"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84686" autoAdjust="0"/>
  </p:normalViewPr>
  <p:slideViewPr>
    <p:cSldViewPr>
      <p:cViewPr>
        <p:scale>
          <a:sx n="95" d="100"/>
          <a:sy n="95" d="100"/>
        </p:scale>
        <p:origin x="-348" y="588"/>
      </p:cViewPr>
      <p:guideLst>
        <p:guide orient="horz" pos="2160"/>
        <p:guide pos="2880"/>
      </p:guideLst>
    </p:cSldViewPr>
  </p:slideViewPr>
  <p:outlineViewPr>
    <p:cViewPr>
      <p:scale>
        <a:sx n="33" d="100"/>
        <a:sy n="33" d="100"/>
      </p:scale>
      <p:origin x="0" y="37200"/>
    </p:cViewPr>
  </p:outlineViewPr>
  <p:notesTextViewPr>
    <p:cViewPr>
      <p:scale>
        <a:sx n="1" d="1"/>
        <a:sy n="1" d="1"/>
      </p:scale>
      <p:origin x="0" y="0"/>
    </p:cViewPr>
  </p:notesTextViewPr>
  <p:notesViewPr>
    <p:cSldViewPr>
      <p:cViewPr varScale="1">
        <p:scale>
          <a:sx n="52" d="100"/>
          <a:sy n="52" d="100"/>
        </p:scale>
        <p:origin x="2958"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9428163"/>
            <a:ext cx="2946400" cy="498475"/>
          </a:xfrm>
          <a:prstGeom prst="rect">
            <a:avLst/>
          </a:prstGeom>
        </p:spPr>
        <p:txBody>
          <a:bodyPr vert="horz" lIns="91440" tIns="45720" rIns="91440" bIns="45720" rtlCol="0" anchor="b"/>
          <a:lstStyle>
            <a:lvl1pPr algn="l" eaLnBrk="1" hangingPunct="1">
              <a:defRPr sz="1200">
                <a:cs typeface="Arial" panose="020B0604020202020204" pitchFamily="34" charset="0"/>
              </a:defRPr>
            </a:lvl1pPr>
          </a:lstStyle>
          <a:p>
            <a:pPr>
              <a:defRPr/>
            </a:pPr>
            <a:endParaRPr lang="lt-LT"/>
          </a:p>
        </p:txBody>
      </p:sp>
      <p:sp>
        <p:nvSpPr>
          <p:cNvPr id="5" name="Slide Number Placeholder 4"/>
          <p:cNvSpPr>
            <a:spLocks noGrp="1"/>
          </p:cNvSpPr>
          <p:nvPr>
            <p:ph type="sldNum" sz="quarter" idx="3"/>
          </p:nvPr>
        </p:nvSpPr>
        <p:spPr>
          <a:xfrm>
            <a:off x="3849688" y="9428163"/>
            <a:ext cx="2946400" cy="49847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DADA50E-6149-48ED-B895-E1E121E7C414}" type="slidenum">
              <a:rPr lang="lt-LT" altLang="lt-LT"/>
              <a:pPr/>
              <a:t>‹#›</a:t>
            </a:fld>
            <a:endParaRPr lang="lt-LT" altLang="lt-LT"/>
          </a:p>
        </p:txBody>
      </p:sp>
    </p:spTree>
    <p:extLst>
      <p:ext uri="{BB962C8B-B14F-4D97-AF65-F5344CB8AC3E}">
        <p14:creationId xmlns:p14="http://schemas.microsoft.com/office/powerpoint/2010/main" val="10906280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cs typeface="Arial" panose="020B0604020202020204" pitchFamily="34" charset="0"/>
              </a:defRPr>
            </a:lvl1pPr>
          </a:lstStyle>
          <a:p>
            <a:pPr>
              <a:defRPr/>
            </a:pPr>
            <a:endParaRPr lang="lt-LT"/>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cs typeface="Arial" panose="020B0604020202020204" pitchFamily="34" charset="0"/>
              </a:defRPr>
            </a:lvl1pPr>
          </a:lstStyle>
          <a:p>
            <a:pPr>
              <a:defRPr/>
            </a:pPr>
            <a:fld id="{86183A48-A865-4410-A777-27F4882E0326}" type="datetimeFigureOut">
              <a:rPr lang="lt-LT"/>
              <a:pPr>
                <a:defRPr/>
              </a:pPr>
              <a:t>2019-12-11</a:t>
            </a:fld>
            <a:endParaRPr lang="lt-LT"/>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pPr lvl="0"/>
            <a:endParaRPr lang="lt-LT" noProof="0" smtClean="0"/>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t-LT" noProof="0" smtClean="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cs typeface="Arial" panose="020B0604020202020204" pitchFamily="34" charset="0"/>
              </a:defRPr>
            </a:lvl1pPr>
          </a:lstStyle>
          <a:p>
            <a:pPr>
              <a:defRPr/>
            </a:pPr>
            <a:endParaRPr lang="lt-LT"/>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B1B7379-89B1-49D3-93A2-16CD2D945266}" type="slidenum">
              <a:rPr lang="lt-LT" altLang="lt-LT"/>
              <a:pPr/>
              <a:t>‹#›</a:t>
            </a:fld>
            <a:endParaRPr lang="lt-LT" altLang="lt-LT"/>
          </a:p>
        </p:txBody>
      </p:sp>
    </p:spTree>
    <p:extLst>
      <p:ext uri="{BB962C8B-B14F-4D97-AF65-F5344CB8AC3E}">
        <p14:creationId xmlns:p14="http://schemas.microsoft.com/office/powerpoint/2010/main" val="19360667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lt-LT" altLang="lt-LT" dirty="0" smtClean="0"/>
              <a:t>13. Pagal Aprašą galimi pareiškėjai: </a:t>
            </a:r>
          </a:p>
          <a:p>
            <a:pPr lvl="1"/>
            <a:r>
              <a:rPr lang="lt-LT" altLang="lt-LT" dirty="0" smtClean="0"/>
              <a:t>viešieji juridiniai asmenys, kurių veiklos vykdymo vieta yra vietos plėtros strategijos įgyvendinimo teritorijoje; projektų, apimančių Aprašo 10.3 papunktyje nurodytas veiklas, pareiškėjais negali būti valstybės ir (ar) savivaldybių kontroliuojami juridiniai asmenys, t. y. juridiniai asmenys, kurių savininke yra valstybė ar savivaldybė arba kurių visuotiniame akcininkų susirinkime, visuotiniame dalininkų susirinkime ar visuotiniame narių susirinkime valstybei ir (ar) savivaldybei priklauso daugiau kaip 50 procentų balsų (toliau – valstybės ir (ar) savivaldybių kontroliuojami juridiniai asmenys);</a:t>
            </a:r>
            <a:endParaRPr lang="lt-LT" altLang="lt-LT" sz="1000" dirty="0" smtClean="0"/>
          </a:p>
          <a:p>
            <a:r>
              <a:rPr lang="lt-LT" altLang="lt-LT" dirty="0" smtClean="0"/>
              <a:t>13.2. privatūs juridiniai asmenys, kurių veiklos vykdymo vieta yra vietos plėtros strategijos įgyvendinimo teritorijoje;</a:t>
            </a:r>
          </a:p>
          <a:p>
            <a:r>
              <a:rPr lang="lt-LT" altLang="lt-LT" dirty="0" smtClean="0"/>
              <a:t>13.3. savivaldybės, kurios teritorijoje įgyvendinama vietos plėtros strategija, administracija (išskyrus atvejus, kai vykdomas projektas, apimantis Aprašo 10.3 papunktyje nurodytas veiklas).</a:t>
            </a:r>
          </a:p>
          <a:p>
            <a:endParaRPr lang="lt-LT" altLang="lt-LT" dirty="0" smtClean="0"/>
          </a:p>
          <a:p>
            <a:r>
              <a:rPr lang="lt-LT" altLang="lt-LT" dirty="0" smtClean="0"/>
              <a:t>10.3 punktas:</a:t>
            </a:r>
          </a:p>
          <a:p>
            <a:r>
              <a:rPr lang="lt-LT" dirty="0" smtClean="0">
                <a:effectLst/>
              </a:rPr>
              <a:t>bendruomenės verslumui didinti (t. y. verslo kūrimui ir pradedamo verslo plėtojimui reikalingiems gebėjimams stiprinti) skirtų neformalių iniciatyvų įgyvendinimas:</a:t>
            </a:r>
          </a:p>
          <a:p>
            <a:r>
              <a:rPr lang="lt-LT" dirty="0" smtClean="0">
                <a:effectLst/>
              </a:rPr>
              <a:t>10.3.1. gyventojų informavimas, konsultavimas, neformalusis mokymas, siekiant paskatinti juos pradėti verslą;</a:t>
            </a:r>
          </a:p>
          <a:p>
            <a:r>
              <a:rPr lang="lt-LT" dirty="0" smtClean="0">
                <a:effectLst/>
              </a:rPr>
              <a:t>10.3.2. pagalbos verslo pradžiai teikimas, t. y.:</a:t>
            </a:r>
          </a:p>
          <a:p>
            <a:r>
              <a:rPr lang="lt-LT" dirty="0" smtClean="0">
                <a:effectLst/>
              </a:rPr>
              <a:t>10.3.2.1. informavimo, konsultavimo (taip pat </a:t>
            </a:r>
            <a:r>
              <a:rPr lang="lt-LT" dirty="0" err="1" smtClean="0">
                <a:effectLst/>
              </a:rPr>
              <a:t>mentorystės</a:t>
            </a:r>
            <a:r>
              <a:rPr lang="lt-LT" dirty="0" smtClean="0">
                <a:effectLst/>
              </a:rPr>
              <a:t>), mokymo, pagalbos randant tiekėjus ir klientus, metodinės pagalbos ir kitų paslaugų verslui aktualiais klausimais teikimas jauno verslo subjektams;</a:t>
            </a:r>
          </a:p>
          <a:p>
            <a:r>
              <a:rPr lang="lt-LT" dirty="0" smtClean="0">
                <a:effectLst/>
              </a:rPr>
              <a:t>10.3.2.2. verslo pradžiai reikalingų priemonių (t. y. patalpų, techninės, biuro ar kitos įrangos) suteikimas naudoti jauno verslo subjektams; šiame papunktyje nurodyta veikla finansuojama, jeigu ji projekte vykdoma kartu su bent viena iš Aprašo 10.3.2.1 papunktyje nurodytų veiklų;</a:t>
            </a:r>
          </a:p>
          <a:p>
            <a:endParaRPr lang="lt-LT" altLang="lt-LT" dirty="0" smtClean="0"/>
          </a:p>
          <a:p>
            <a:endParaRPr lang="lt-LT" altLang="lt-LT" dirty="0"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itchFamily="34" charset="0"/>
                <a:cs typeface="Arial" charset="0"/>
              </a:defRPr>
            </a:lvl1pPr>
            <a:lvl2pPr marL="742950" indent="-285750">
              <a:defRPr>
                <a:solidFill>
                  <a:schemeClr val="tx1"/>
                </a:solidFill>
                <a:latin typeface="Lucida Sans Unicode" pitchFamily="34" charset="0"/>
                <a:cs typeface="Arial" charset="0"/>
              </a:defRPr>
            </a:lvl2pPr>
            <a:lvl3pPr marL="1143000" indent="-228600">
              <a:defRPr>
                <a:solidFill>
                  <a:schemeClr val="tx1"/>
                </a:solidFill>
                <a:latin typeface="Lucida Sans Unicode" pitchFamily="34" charset="0"/>
                <a:cs typeface="Arial" charset="0"/>
              </a:defRPr>
            </a:lvl3pPr>
            <a:lvl4pPr marL="1600200" indent="-228600">
              <a:defRPr>
                <a:solidFill>
                  <a:schemeClr val="tx1"/>
                </a:solidFill>
                <a:latin typeface="Lucida Sans Unicode" pitchFamily="34" charset="0"/>
                <a:cs typeface="Arial" charset="0"/>
              </a:defRPr>
            </a:lvl4pPr>
            <a:lvl5pPr marL="2057400" indent="-228600">
              <a:defRPr>
                <a:solidFill>
                  <a:schemeClr val="tx1"/>
                </a:solidFill>
                <a:latin typeface="Lucida Sans Unicode" pitchFamily="34" charset="0"/>
                <a:cs typeface="Arial" charset="0"/>
              </a:defRPr>
            </a:lvl5pPr>
            <a:lvl6pPr marL="2514600" indent="-228600" eaLnBrk="0" fontAlgn="base" hangingPunct="0">
              <a:spcBef>
                <a:spcPct val="0"/>
              </a:spcBef>
              <a:spcAft>
                <a:spcPct val="0"/>
              </a:spcAft>
              <a:defRPr>
                <a:solidFill>
                  <a:schemeClr val="tx1"/>
                </a:solidFill>
                <a:latin typeface="Lucida Sans Unicode" pitchFamily="34" charset="0"/>
                <a:cs typeface="Arial" charset="0"/>
              </a:defRPr>
            </a:lvl6pPr>
            <a:lvl7pPr marL="2971800" indent="-228600" eaLnBrk="0" fontAlgn="base" hangingPunct="0">
              <a:spcBef>
                <a:spcPct val="0"/>
              </a:spcBef>
              <a:spcAft>
                <a:spcPct val="0"/>
              </a:spcAft>
              <a:defRPr>
                <a:solidFill>
                  <a:schemeClr val="tx1"/>
                </a:solidFill>
                <a:latin typeface="Lucida Sans Unicode" pitchFamily="34" charset="0"/>
                <a:cs typeface="Arial" charset="0"/>
              </a:defRPr>
            </a:lvl7pPr>
            <a:lvl8pPr marL="3429000" indent="-228600" eaLnBrk="0" fontAlgn="base" hangingPunct="0">
              <a:spcBef>
                <a:spcPct val="0"/>
              </a:spcBef>
              <a:spcAft>
                <a:spcPct val="0"/>
              </a:spcAft>
              <a:defRPr>
                <a:solidFill>
                  <a:schemeClr val="tx1"/>
                </a:solidFill>
                <a:latin typeface="Lucida Sans Unicode" pitchFamily="34" charset="0"/>
                <a:cs typeface="Arial" charset="0"/>
              </a:defRPr>
            </a:lvl8pPr>
            <a:lvl9pPr marL="3886200" indent="-228600" eaLnBrk="0" fontAlgn="base" hangingPunct="0">
              <a:spcBef>
                <a:spcPct val="0"/>
              </a:spcBef>
              <a:spcAft>
                <a:spcPct val="0"/>
              </a:spcAft>
              <a:defRPr>
                <a:solidFill>
                  <a:schemeClr val="tx1"/>
                </a:solidFill>
                <a:latin typeface="Lucida Sans Unicode" pitchFamily="34" charset="0"/>
                <a:cs typeface="Arial" charset="0"/>
              </a:defRPr>
            </a:lvl9pPr>
          </a:lstStyle>
          <a:p>
            <a:fld id="{FD2F0DAB-61FF-4EF2-A4D9-B084EE4A0E95}" type="slidenum">
              <a:rPr lang="lt-LT" altLang="lt-LT">
                <a:latin typeface="Arial" charset="0"/>
              </a:rPr>
              <a:pPr/>
              <a:t>7</a:t>
            </a:fld>
            <a:endParaRPr lang="lt-LT" altLang="lt-LT">
              <a:latin typeface="Arial" charset="0"/>
            </a:endParaRPr>
          </a:p>
        </p:txBody>
      </p:sp>
    </p:spTree>
    <p:extLst>
      <p:ext uri="{BB962C8B-B14F-4D97-AF65-F5344CB8AC3E}">
        <p14:creationId xmlns:p14="http://schemas.microsoft.com/office/powerpoint/2010/main" val="13347728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altLang="lt-LT"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itchFamily="34" charset="0"/>
                <a:cs typeface="Arial" charset="0"/>
              </a:defRPr>
            </a:lvl1pPr>
            <a:lvl2pPr marL="742950" indent="-285750">
              <a:defRPr>
                <a:solidFill>
                  <a:schemeClr val="tx1"/>
                </a:solidFill>
                <a:latin typeface="Lucida Sans Unicode" pitchFamily="34" charset="0"/>
                <a:cs typeface="Arial" charset="0"/>
              </a:defRPr>
            </a:lvl2pPr>
            <a:lvl3pPr marL="1143000" indent="-228600">
              <a:defRPr>
                <a:solidFill>
                  <a:schemeClr val="tx1"/>
                </a:solidFill>
                <a:latin typeface="Lucida Sans Unicode" pitchFamily="34" charset="0"/>
                <a:cs typeface="Arial" charset="0"/>
              </a:defRPr>
            </a:lvl3pPr>
            <a:lvl4pPr marL="1600200" indent="-228600">
              <a:defRPr>
                <a:solidFill>
                  <a:schemeClr val="tx1"/>
                </a:solidFill>
                <a:latin typeface="Lucida Sans Unicode" pitchFamily="34" charset="0"/>
                <a:cs typeface="Arial" charset="0"/>
              </a:defRPr>
            </a:lvl4pPr>
            <a:lvl5pPr marL="2057400" indent="-228600">
              <a:defRPr>
                <a:solidFill>
                  <a:schemeClr val="tx1"/>
                </a:solidFill>
                <a:latin typeface="Lucida Sans Unicode" pitchFamily="34" charset="0"/>
                <a:cs typeface="Arial" charset="0"/>
              </a:defRPr>
            </a:lvl5pPr>
            <a:lvl6pPr marL="2514600" indent="-228600" eaLnBrk="0" fontAlgn="base" hangingPunct="0">
              <a:spcBef>
                <a:spcPct val="0"/>
              </a:spcBef>
              <a:spcAft>
                <a:spcPct val="0"/>
              </a:spcAft>
              <a:defRPr>
                <a:solidFill>
                  <a:schemeClr val="tx1"/>
                </a:solidFill>
                <a:latin typeface="Lucida Sans Unicode" pitchFamily="34" charset="0"/>
                <a:cs typeface="Arial" charset="0"/>
              </a:defRPr>
            </a:lvl6pPr>
            <a:lvl7pPr marL="2971800" indent="-228600" eaLnBrk="0" fontAlgn="base" hangingPunct="0">
              <a:spcBef>
                <a:spcPct val="0"/>
              </a:spcBef>
              <a:spcAft>
                <a:spcPct val="0"/>
              </a:spcAft>
              <a:defRPr>
                <a:solidFill>
                  <a:schemeClr val="tx1"/>
                </a:solidFill>
                <a:latin typeface="Lucida Sans Unicode" pitchFamily="34" charset="0"/>
                <a:cs typeface="Arial" charset="0"/>
              </a:defRPr>
            </a:lvl7pPr>
            <a:lvl8pPr marL="3429000" indent="-228600" eaLnBrk="0" fontAlgn="base" hangingPunct="0">
              <a:spcBef>
                <a:spcPct val="0"/>
              </a:spcBef>
              <a:spcAft>
                <a:spcPct val="0"/>
              </a:spcAft>
              <a:defRPr>
                <a:solidFill>
                  <a:schemeClr val="tx1"/>
                </a:solidFill>
                <a:latin typeface="Lucida Sans Unicode" pitchFamily="34" charset="0"/>
                <a:cs typeface="Arial" charset="0"/>
              </a:defRPr>
            </a:lvl8pPr>
            <a:lvl9pPr marL="3886200" indent="-228600" eaLnBrk="0" fontAlgn="base" hangingPunct="0">
              <a:spcBef>
                <a:spcPct val="0"/>
              </a:spcBef>
              <a:spcAft>
                <a:spcPct val="0"/>
              </a:spcAft>
              <a:defRPr>
                <a:solidFill>
                  <a:schemeClr val="tx1"/>
                </a:solidFill>
                <a:latin typeface="Lucida Sans Unicode" pitchFamily="34" charset="0"/>
                <a:cs typeface="Arial" charset="0"/>
              </a:defRPr>
            </a:lvl9pPr>
          </a:lstStyle>
          <a:p>
            <a:fld id="{4BA10FB4-D3F1-48FB-955D-F38227BF69DB}" type="slidenum">
              <a:rPr lang="lt-LT" altLang="lt-LT"/>
              <a:pPr/>
              <a:t>29</a:t>
            </a:fld>
            <a:endParaRPr lang="lt-LT" altLang="lt-LT"/>
          </a:p>
        </p:txBody>
      </p:sp>
    </p:spTree>
    <p:extLst>
      <p:ext uri="{BB962C8B-B14F-4D97-AF65-F5344CB8AC3E}">
        <p14:creationId xmlns:p14="http://schemas.microsoft.com/office/powerpoint/2010/main" val="16577543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altLang="lt-LT"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itchFamily="34" charset="0"/>
                <a:cs typeface="Arial" charset="0"/>
              </a:defRPr>
            </a:lvl1pPr>
            <a:lvl2pPr marL="742950" indent="-285750">
              <a:defRPr>
                <a:solidFill>
                  <a:schemeClr val="tx1"/>
                </a:solidFill>
                <a:latin typeface="Lucida Sans Unicode" pitchFamily="34" charset="0"/>
                <a:cs typeface="Arial" charset="0"/>
              </a:defRPr>
            </a:lvl2pPr>
            <a:lvl3pPr marL="1143000" indent="-228600">
              <a:defRPr>
                <a:solidFill>
                  <a:schemeClr val="tx1"/>
                </a:solidFill>
                <a:latin typeface="Lucida Sans Unicode" pitchFamily="34" charset="0"/>
                <a:cs typeface="Arial" charset="0"/>
              </a:defRPr>
            </a:lvl3pPr>
            <a:lvl4pPr marL="1600200" indent="-228600">
              <a:defRPr>
                <a:solidFill>
                  <a:schemeClr val="tx1"/>
                </a:solidFill>
                <a:latin typeface="Lucida Sans Unicode" pitchFamily="34" charset="0"/>
                <a:cs typeface="Arial" charset="0"/>
              </a:defRPr>
            </a:lvl4pPr>
            <a:lvl5pPr marL="2057400" indent="-228600">
              <a:defRPr>
                <a:solidFill>
                  <a:schemeClr val="tx1"/>
                </a:solidFill>
                <a:latin typeface="Lucida Sans Unicode" pitchFamily="34" charset="0"/>
                <a:cs typeface="Arial" charset="0"/>
              </a:defRPr>
            </a:lvl5pPr>
            <a:lvl6pPr marL="2514600" indent="-228600" eaLnBrk="0" fontAlgn="base" hangingPunct="0">
              <a:spcBef>
                <a:spcPct val="0"/>
              </a:spcBef>
              <a:spcAft>
                <a:spcPct val="0"/>
              </a:spcAft>
              <a:defRPr>
                <a:solidFill>
                  <a:schemeClr val="tx1"/>
                </a:solidFill>
                <a:latin typeface="Lucida Sans Unicode" pitchFamily="34" charset="0"/>
                <a:cs typeface="Arial" charset="0"/>
              </a:defRPr>
            </a:lvl6pPr>
            <a:lvl7pPr marL="2971800" indent="-228600" eaLnBrk="0" fontAlgn="base" hangingPunct="0">
              <a:spcBef>
                <a:spcPct val="0"/>
              </a:spcBef>
              <a:spcAft>
                <a:spcPct val="0"/>
              </a:spcAft>
              <a:defRPr>
                <a:solidFill>
                  <a:schemeClr val="tx1"/>
                </a:solidFill>
                <a:latin typeface="Lucida Sans Unicode" pitchFamily="34" charset="0"/>
                <a:cs typeface="Arial" charset="0"/>
              </a:defRPr>
            </a:lvl7pPr>
            <a:lvl8pPr marL="3429000" indent="-228600" eaLnBrk="0" fontAlgn="base" hangingPunct="0">
              <a:spcBef>
                <a:spcPct val="0"/>
              </a:spcBef>
              <a:spcAft>
                <a:spcPct val="0"/>
              </a:spcAft>
              <a:defRPr>
                <a:solidFill>
                  <a:schemeClr val="tx1"/>
                </a:solidFill>
                <a:latin typeface="Lucida Sans Unicode" pitchFamily="34" charset="0"/>
                <a:cs typeface="Arial" charset="0"/>
              </a:defRPr>
            </a:lvl8pPr>
            <a:lvl9pPr marL="3886200" indent="-228600" eaLnBrk="0" fontAlgn="base" hangingPunct="0">
              <a:spcBef>
                <a:spcPct val="0"/>
              </a:spcBef>
              <a:spcAft>
                <a:spcPct val="0"/>
              </a:spcAft>
              <a:defRPr>
                <a:solidFill>
                  <a:schemeClr val="tx1"/>
                </a:solidFill>
                <a:latin typeface="Lucida Sans Unicode" pitchFamily="34" charset="0"/>
                <a:cs typeface="Arial" charset="0"/>
              </a:defRPr>
            </a:lvl9pPr>
          </a:lstStyle>
          <a:p>
            <a:fld id="{3B644B63-FC15-4B1A-A5D9-51A344BA613D}" type="slidenum">
              <a:rPr lang="lt-LT" altLang="lt-LT"/>
              <a:pPr/>
              <a:t>31</a:t>
            </a:fld>
            <a:endParaRPr lang="lt-LT" altLang="lt-LT"/>
          </a:p>
        </p:txBody>
      </p:sp>
    </p:spTree>
    <p:extLst>
      <p:ext uri="{BB962C8B-B14F-4D97-AF65-F5344CB8AC3E}">
        <p14:creationId xmlns:p14="http://schemas.microsoft.com/office/powerpoint/2010/main" val="2406451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altLang="lt-LT"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itchFamily="34" charset="0"/>
                <a:cs typeface="Arial" charset="0"/>
              </a:defRPr>
            </a:lvl1pPr>
            <a:lvl2pPr marL="742950" indent="-285750">
              <a:defRPr>
                <a:solidFill>
                  <a:schemeClr val="tx1"/>
                </a:solidFill>
                <a:latin typeface="Lucida Sans Unicode" pitchFamily="34" charset="0"/>
                <a:cs typeface="Arial" charset="0"/>
              </a:defRPr>
            </a:lvl2pPr>
            <a:lvl3pPr marL="1143000" indent="-228600">
              <a:defRPr>
                <a:solidFill>
                  <a:schemeClr val="tx1"/>
                </a:solidFill>
                <a:latin typeface="Lucida Sans Unicode" pitchFamily="34" charset="0"/>
                <a:cs typeface="Arial" charset="0"/>
              </a:defRPr>
            </a:lvl3pPr>
            <a:lvl4pPr marL="1600200" indent="-228600">
              <a:defRPr>
                <a:solidFill>
                  <a:schemeClr val="tx1"/>
                </a:solidFill>
                <a:latin typeface="Lucida Sans Unicode" pitchFamily="34" charset="0"/>
                <a:cs typeface="Arial" charset="0"/>
              </a:defRPr>
            </a:lvl4pPr>
            <a:lvl5pPr marL="2057400" indent="-228600">
              <a:defRPr>
                <a:solidFill>
                  <a:schemeClr val="tx1"/>
                </a:solidFill>
                <a:latin typeface="Lucida Sans Unicode" pitchFamily="34" charset="0"/>
                <a:cs typeface="Arial" charset="0"/>
              </a:defRPr>
            </a:lvl5pPr>
            <a:lvl6pPr marL="2514600" indent="-228600" eaLnBrk="0" fontAlgn="base" hangingPunct="0">
              <a:spcBef>
                <a:spcPct val="0"/>
              </a:spcBef>
              <a:spcAft>
                <a:spcPct val="0"/>
              </a:spcAft>
              <a:defRPr>
                <a:solidFill>
                  <a:schemeClr val="tx1"/>
                </a:solidFill>
                <a:latin typeface="Lucida Sans Unicode" pitchFamily="34" charset="0"/>
                <a:cs typeface="Arial" charset="0"/>
              </a:defRPr>
            </a:lvl6pPr>
            <a:lvl7pPr marL="2971800" indent="-228600" eaLnBrk="0" fontAlgn="base" hangingPunct="0">
              <a:spcBef>
                <a:spcPct val="0"/>
              </a:spcBef>
              <a:spcAft>
                <a:spcPct val="0"/>
              </a:spcAft>
              <a:defRPr>
                <a:solidFill>
                  <a:schemeClr val="tx1"/>
                </a:solidFill>
                <a:latin typeface="Lucida Sans Unicode" pitchFamily="34" charset="0"/>
                <a:cs typeface="Arial" charset="0"/>
              </a:defRPr>
            </a:lvl7pPr>
            <a:lvl8pPr marL="3429000" indent="-228600" eaLnBrk="0" fontAlgn="base" hangingPunct="0">
              <a:spcBef>
                <a:spcPct val="0"/>
              </a:spcBef>
              <a:spcAft>
                <a:spcPct val="0"/>
              </a:spcAft>
              <a:defRPr>
                <a:solidFill>
                  <a:schemeClr val="tx1"/>
                </a:solidFill>
                <a:latin typeface="Lucida Sans Unicode" pitchFamily="34" charset="0"/>
                <a:cs typeface="Arial" charset="0"/>
              </a:defRPr>
            </a:lvl8pPr>
            <a:lvl9pPr marL="3886200" indent="-228600" eaLnBrk="0" fontAlgn="base" hangingPunct="0">
              <a:spcBef>
                <a:spcPct val="0"/>
              </a:spcBef>
              <a:spcAft>
                <a:spcPct val="0"/>
              </a:spcAft>
              <a:defRPr>
                <a:solidFill>
                  <a:schemeClr val="tx1"/>
                </a:solidFill>
                <a:latin typeface="Lucida Sans Unicode" pitchFamily="34" charset="0"/>
                <a:cs typeface="Arial" charset="0"/>
              </a:defRPr>
            </a:lvl9pPr>
          </a:lstStyle>
          <a:p>
            <a:fld id="{883DD617-7EE1-4808-AA6E-160818089C4F}" type="slidenum">
              <a:rPr lang="lt-LT" altLang="lt-LT"/>
              <a:pPr/>
              <a:t>32</a:t>
            </a:fld>
            <a:endParaRPr lang="lt-LT" altLang="lt-LT"/>
          </a:p>
        </p:txBody>
      </p:sp>
    </p:spTree>
    <p:extLst>
      <p:ext uri="{BB962C8B-B14F-4D97-AF65-F5344CB8AC3E}">
        <p14:creationId xmlns:p14="http://schemas.microsoft.com/office/powerpoint/2010/main" val="23191085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altLang="lt-LT"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itchFamily="34" charset="0"/>
                <a:cs typeface="Arial" charset="0"/>
              </a:defRPr>
            </a:lvl1pPr>
            <a:lvl2pPr marL="742950" indent="-285750">
              <a:defRPr>
                <a:solidFill>
                  <a:schemeClr val="tx1"/>
                </a:solidFill>
                <a:latin typeface="Lucida Sans Unicode" pitchFamily="34" charset="0"/>
                <a:cs typeface="Arial" charset="0"/>
              </a:defRPr>
            </a:lvl2pPr>
            <a:lvl3pPr marL="1143000" indent="-228600">
              <a:defRPr>
                <a:solidFill>
                  <a:schemeClr val="tx1"/>
                </a:solidFill>
                <a:latin typeface="Lucida Sans Unicode" pitchFamily="34" charset="0"/>
                <a:cs typeface="Arial" charset="0"/>
              </a:defRPr>
            </a:lvl3pPr>
            <a:lvl4pPr marL="1600200" indent="-228600">
              <a:defRPr>
                <a:solidFill>
                  <a:schemeClr val="tx1"/>
                </a:solidFill>
                <a:latin typeface="Lucida Sans Unicode" pitchFamily="34" charset="0"/>
                <a:cs typeface="Arial" charset="0"/>
              </a:defRPr>
            </a:lvl4pPr>
            <a:lvl5pPr marL="2057400" indent="-228600">
              <a:defRPr>
                <a:solidFill>
                  <a:schemeClr val="tx1"/>
                </a:solidFill>
                <a:latin typeface="Lucida Sans Unicode" pitchFamily="34" charset="0"/>
                <a:cs typeface="Arial" charset="0"/>
              </a:defRPr>
            </a:lvl5pPr>
            <a:lvl6pPr marL="2514600" indent="-228600" eaLnBrk="0" fontAlgn="base" hangingPunct="0">
              <a:spcBef>
                <a:spcPct val="0"/>
              </a:spcBef>
              <a:spcAft>
                <a:spcPct val="0"/>
              </a:spcAft>
              <a:defRPr>
                <a:solidFill>
                  <a:schemeClr val="tx1"/>
                </a:solidFill>
                <a:latin typeface="Lucida Sans Unicode" pitchFamily="34" charset="0"/>
                <a:cs typeface="Arial" charset="0"/>
              </a:defRPr>
            </a:lvl6pPr>
            <a:lvl7pPr marL="2971800" indent="-228600" eaLnBrk="0" fontAlgn="base" hangingPunct="0">
              <a:spcBef>
                <a:spcPct val="0"/>
              </a:spcBef>
              <a:spcAft>
                <a:spcPct val="0"/>
              </a:spcAft>
              <a:defRPr>
                <a:solidFill>
                  <a:schemeClr val="tx1"/>
                </a:solidFill>
                <a:latin typeface="Lucida Sans Unicode" pitchFamily="34" charset="0"/>
                <a:cs typeface="Arial" charset="0"/>
              </a:defRPr>
            </a:lvl7pPr>
            <a:lvl8pPr marL="3429000" indent="-228600" eaLnBrk="0" fontAlgn="base" hangingPunct="0">
              <a:spcBef>
                <a:spcPct val="0"/>
              </a:spcBef>
              <a:spcAft>
                <a:spcPct val="0"/>
              </a:spcAft>
              <a:defRPr>
                <a:solidFill>
                  <a:schemeClr val="tx1"/>
                </a:solidFill>
                <a:latin typeface="Lucida Sans Unicode" pitchFamily="34" charset="0"/>
                <a:cs typeface="Arial" charset="0"/>
              </a:defRPr>
            </a:lvl8pPr>
            <a:lvl9pPr marL="3886200" indent="-228600" eaLnBrk="0" fontAlgn="base" hangingPunct="0">
              <a:spcBef>
                <a:spcPct val="0"/>
              </a:spcBef>
              <a:spcAft>
                <a:spcPct val="0"/>
              </a:spcAft>
              <a:defRPr>
                <a:solidFill>
                  <a:schemeClr val="tx1"/>
                </a:solidFill>
                <a:latin typeface="Lucida Sans Unicode" pitchFamily="34" charset="0"/>
                <a:cs typeface="Arial" charset="0"/>
              </a:defRPr>
            </a:lvl9pPr>
          </a:lstStyle>
          <a:p>
            <a:fld id="{883DD617-7EE1-4808-AA6E-160818089C4F}" type="slidenum">
              <a:rPr lang="lt-LT" altLang="lt-LT"/>
              <a:pPr/>
              <a:t>33</a:t>
            </a:fld>
            <a:endParaRPr lang="lt-LT" altLang="lt-LT"/>
          </a:p>
        </p:txBody>
      </p:sp>
    </p:spTree>
    <p:extLst>
      <p:ext uri="{BB962C8B-B14F-4D97-AF65-F5344CB8AC3E}">
        <p14:creationId xmlns:p14="http://schemas.microsoft.com/office/powerpoint/2010/main" val="23191085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altLang="lt-LT"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itchFamily="34" charset="0"/>
                <a:cs typeface="Arial" charset="0"/>
              </a:defRPr>
            </a:lvl1pPr>
            <a:lvl2pPr marL="742950" indent="-285750">
              <a:defRPr>
                <a:solidFill>
                  <a:schemeClr val="tx1"/>
                </a:solidFill>
                <a:latin typeface="Lucida Sans Unicode" pitchFamily="34" charset="0"/>
                <a:cs typeface="Arial" charset="0"/>
              </a:defRPr>
            </a:lvl2pPr>
            <a:lvl3pPr marL="1143000" indent="-228600">
              <a:defRPr>
                <a:solidFill>
                  <a:schemeClr val="tx1"/>
                </a:solidFill>
                <a:latin typeface="Lucida Sans Unicode" pitchFamily="34" charset="0"/>
                <a:cs typeface="Arial" charset="0"/>
              </a:defRPr>
            </a:lvl3pPr>
            <a:lvl4pPr marL="1600200" indent="-228600">
              <a:defRPr>
                <a:solidFill>
                  <a:schemeClr val="tx1"/>
                </a:solidFill>
                <a:latin typeface="Lucida Sans Unicode" pitchFamily="34" charset="0"/>
                <a:cs typeface="Arial" charset="0"/>
              </a:defRPr>
            </a:lvl4pPr>
            <a:lvl5pPr marL="2057400" indent="-228600">
              <a:defRPr>
                <a:solidFill>
                  <a:schemeClr val="tx1"/>
                </a:solidFill>
                <a:latin typeface="Lucida Sans Unicode" pitchFamily="34" charset="0"/>
                <a:cs typeface="Arial" charset="0"/>
              </a:defRPr>
            </a:lvl5pPr>
            <a:lvl6pPr marL="2514600" indent="-228600" eaLnBrk="0" fontAlgn="base" hangingPunct="0">
              <a:spcBef>
                <a:spcPct val="0"/>
              </a:spcBef>
              <a:spcAft>
                <a:spcPct val="0"/>
              </a:spcAft>
              <a:defRPr>
                <a:solidFill>
                  <a:schemeClr val="tx1"/>
                </a:solidFill>
                <a:latin typeface="Lucida Sans Unicode" pitchFamily="34" charset="0"/>
                <a:cs typeface="Arial" charset="0"/>
              </a:defRPr>
            </a:lvl6pPr>
            <a:lvl7pPr marL="2971800" indent="-228600" eaLnBrk="0" fontAlgn="base" hangingPunct="0">
              <a:spcBef>
                <a:spcPct val="0"/>
              </a:spcBef>
              <a:spcAft>
                <a:spcPct val="0"/>
              </a:spcAft>
              <a:defRPr>
                <a:solidFill>
                  <a:schemeClr val="tx1"/>
                </a:solidFill>
                <a:latin typeface="Lucida Sans Unicode" pitchFamily="34" charset="0"/>
                <a:cs typeface="Arial" charset="0"/>
              </a:defRPr>
            </a:lvl7pPr>
            <a:lvl8pPr marL="3429000" indent="-228600" eaLnBrk="0" fontAlgn="base" hangingPunct="0">
              <a:spcBef>
                <a:spcPct val="0"/>
              </a:spcBef>
              <a:spcAft>
                <a:spcPct val="0"/>
              </a:spcAft>
              <a:defRPr>
                <a:solidFill>
                  <a:schemeClr val="tx1"/>
                </a:solidFill>
                <a:latin typeface="Lucida Sans Unicode" pitchFamily="34" charset="0"/>
                <a:cs typeface="Arial" charset="0"/>
              </a:defRPr>
            </a:lvl8pPr>
            <a:lvl9pPr marL="3886200" indent="-228600" eaLnBrk="0" fontAlgn="base" hangingPunct="0">
              <a:spcBef>
                <a:spcPct val="0"/>
              </a:spcBef>
              <a:spcAft>
                <a:spcPct val="0"/>
              </a:spcAft>
              <a:defRPr>
                <a:solidFill>
                  <a:schemeClr val="tx1"/>
                </a:solidFill>
                <a:latin typeface="Lucida Sans Unicode" pitchFamily="34" charset="0"/>
                <a:cs typeface="Arial" charset="0"/>
              </a:defRPr>
            </a:lvl9pPr>
          </a:lstStyle>
          <a:p>
            <a:fld id="{AB207A1E-709A-478B-B99E-330EC43CC9ED}" type="slidenum">
              <a:rPr lang="lt-LT" altLang="lt-LT"/>
              <a:pPr/>
              <a:t>34</a:t>
            </a:fld>
            <a:endParaRPr lang="lt-LT" altLang="lt-LT"/>
          </a:p>
        </p:txBody>
      </p:sp>
    </p:spTree>
    <p:extLst>
      <p:ext uri="{BB962C8B-B14F-4D97-AF65-F5344CB8AC3E}">
        <p14:creationId xmlns:p14="http://schemas.microsoft.com/office/powerpoint/2010/main" val="37922898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altLang="lt-LT"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itchFamily="34" charset="0"/>
                <a:cs typeface="Arial" charset="0"/>
              </a:defRPr>
            </a:lvl1pPr>
            <a:lvl2pPr marL="742950" indent="-285750">
              <a:defRPr>
                <a:solidFill>
                  <a:schemeClr val="tx1"/>
                </a:solidFill>
                <a:latin typeface="Lucida Sans Unicode" pitchFamily="34" charset="0"/>
                <a:cs typeface="Arial" charset="0"/>
              </a:defRPr>
            </a:lvl2pPr>
            <a:lvl3pPr marL="1143000" indent="-228600">
              <a:defRPr>
                <a:solidFill>
                  <a:schemeClr val="tx1"/>
                </a:solidFill>
                <a:latin typeface="Lucida Sans Unicode" pitchFamily="34" charset="0"/>
                <a:cs typeface="Arial" charset="0"/>
              </a:defRPr>
            </a:lvl3pPr>
            <a:lvl4pPr marL="1600200" indent="-228600">
              <a:defRPr>
                <a:solidFill>
                  <a:schemeClr val="tx1"/>
                </a:solidFill>
                <a:latin typeface="Lucida Sans Unicode" pitchFamily="34" charset="0"/>
                <a:cs typeface="Arial" charset="0"/>
              </a:defRPr>
            </a:lvl4pPr>
            <a:lvl5pPr marL="2057400" indent="-228600">
              <a:defRPr>
                <a:solidFill>
                  <a:schemeClr val="tx1"/>
                </a:solidFill>
                <a:latin typeface="Lucida Sans Unicode" pitchFamily="34" charset="0"/>
                <a:cs typeface="Arial" charset="0"/>
              </a:defRPr>
            </a:lvl5pPr>
            <a:lvl6pPr marL="2514600" indent="-228600" eaLnBrk="0" fontAlgn="base" hangingPunct="0">
              <a:spcBef>
                <a:spcPct val="0"/>
              </a:spcBef>
              <a:spcAft>
                <a:spcPct val="0"/>
              </a:spcAft>
              <a:defRPr>
                <a:solidFill>
                  <a:schemeClr val="tx1"/>
                </a:solidFill>
                <a:latin typeface="Lucida Sans Unicode" pitchFamily="34" charset="0"/>
                <a:cs typeface="Arial" charset="0"/>
              </a:defRPr>
            </a:lvl6pPr>
            <a:lvl7pPr marL="2971800" indent="-228600" eaLnBrk="0" fontAlgn="base" hangingPunct="0">
              <a:spcBef>
                <a:spcPct val="0"/>
              </a:spcBef>
              <a:spcAft>
                <a:spcPct val="0"/>
              </a:spcAft>
              <a:defRPr>
                <a:solidFill>
                  <a:schemeClr val="tx1"/>
                </a:solidFill>
                <a:latin typeface="Lucida Sans Unicode" pitchFamily="34" charset="0"/>
                <a:cs typeface="Arial" charset="0"/>
              </a:defRPr>
            </a:lvl7pPr>
            <a:lvl8pPr marL="3429000" indent="-228600" eaLnBrk="0" fontAlgn="base" hangingPunct="0">
              <a:spcBef>
                <a:spcPct val="0"/>
              </a:spcBef>
              <a:spcAft>
                <a:spcPct val="0"/>
              </a:spcAft>
              <a:defRPr>
                <a:solidFill>
                  <a:schemeClr val="tx1"/>
                </a:solidFill>
                <a:latin typeface="Lucida Sans Unicode" pitchFamily="34" charset="0"/>
                <a:cs typeface="Arial" charset="0"/>
              </a:defRPr>
            </a:lvl8pPr>
            <a:lvl9pPr marL="3886200" indent="-228600" eaLnBrk="0" fontAlgn="base" hangingPunct="0">
              <a:spcBef>
                <a:spcPct val="0"/>
              </a:spcBef>
              <a:spcAft>
                <a:spcPct val="0"/>
              </a:spcAft>
              <a:defRPr>
                <a:solidFill>
                  <a:schemeClr val="tx1"/>
                </a:solidFill>
                <a:latin typeface="Lucida Sans Unicode" pitchFamily="34" charset="0"/>
                <a:cs typeface="Arial" charset="0"/>
              </a:defRPr>
            </a:lvl9pPr>
          </a:lstStyle>
          <a:p>
            <a:fld id="{3FE04299-A862-4E53-9821-9BCBD590A846}" type="slidenum">
              <a:rPr lang="lt-LT" altLang="lt-LT"/>
              <a:pPr/>
              <a:t>35</a:t>
            </a:fld>
            <a:endParaRPr lang="lt-LT" altLang="lt-LT"/>
          </a:p>
        </p:txBody>
      </p:sp>
    </p:spTree>
    <p:extLst>
      <p:ext uri="{BB962C8B-B14F-4D97-AF65-F5344CB8AC3E}">
        <p14:creationId xmlns:p14="http://schemas.microsoft.com/office/powerpoint/2010/main" val="21876490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altLang="lt-LT" dirty="0"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itchFamily="34" charset="0"/>
                <a:cs typeface="Arial" charset="0"/>
              </a:defRPr>
            </a:lvl1pPr>
            <a:lvl2pPr marL="742950" indent="-285750">
              <a:defRPr>
                <a:solidFill>
                  <a:schemeClr val="tx1"/>
                </a:solidFill>
                <a:latin typeface="Lucida Sans Unicode" pitchFamily="34" charset="0"/>
                <a:cs typeface="Arial" charset="0"/>
              </a:defRPr>
            </a:lvl2pPr>
            <a:lvl3pPr marL="1143000" indent="-228600">
              <a:defRPr>
                <a:solidFill>
                  <a:schemeClr val="tx1"/>
                </a:solidFill>
                <a:latin typeface="Lucida Sans Unicode" pitchFamily="34" charset="0"/>
                <a:cs typeface="Arial" charset="0"/>
              </a:defRPr>
            </a:lvl3pPr>
            <a:lvl4pPr marL="1600200" indent="-228600">
              <a:defRPr>
                <a:solidFill>
                  <a:schemeClr val="tx1"/>
                </a:solidFill>
                <a:latin typeface="Lucida Sans Unicode" pitchFamily="34" charset="0"/>
                <a:cs typeface="Arial" charset="0"/>
              </a:defRPr>
            </a:lvl4pPr>
            <a:lvl5pPr marL="2057400" indent="-228600">
              <a:defRPr>
                <a:solidFill>
                  <a:schemeClr val="tx1"/>
                </a:solidFill>
                <a:latin typeface="Lucida Sans Unicode" pitchFamily="34" charset="0"/>
                <a:cs typeface="Arial" charset="0"/>
              </a:defRPr>
            </a:lvl5pPr>
            <a:lvl6pPr marL="2514600" indent="-228600" eaLnBrk="0" fontAlgn="base" hangingPunct="0">
              <a:spcBef>
                <a:spcPct val="0"/>
              </a:spcBef>
              <a:spcAft>
                <a:spcPct val="0"/>
              </a:spcAft>
              <a:defRPr>
                <a:solidFill>
                  <a:schemeClr val="tx1"/>
                </a:solidFill>
                <a:latin typeface="Lucida Sans Unicode" pitchFamily="34" charset="0"/>
                <a:cs typeface="Arial" charset="0"/>
              </a:defRPr>
            </a:lvl6pPr>
            <a:lvl7pPr marL="2971800" indent="-228600" eaLnBrk="0" fontAlgn="base" hangingPunct="0">
              <a:spcBef>
                <a:spcPct val="0"/>
              </a:spcBef>
              <a:spcAft>
                <a:spcPct val="0"/>
              </a:spcAft>
              <a:defRPr>
                <a:solidFill>
                  <a:schemeClr val="tx1"/>
                </a:solidFill>
                <a:latin typeface="Lucida Sans Unicode" pitchFamily="34" charset="0"/>
                <a:cs typeface="Arial" charset="0"/>
              </a:defRPr>
            </a:lvl7pPr>
            <a:lvl8pPr marL="3429000" indent="-228600" eaLnBrk="0" fontAlgn="base" hangingPunct="0">
              <a:spcBef>
                <a:spcPct val="0"/>
              </a:spcBef>
              <a:spcAft>
                <a:spcPct val="0"/>
              </a:spcAft>
              <a:defRPr>
                <a:solidFill>
                  <a:schemeClr val="tx1"/>
                </a:solidFill>
                <a:latin typeface="Lucida Sans Unicode" pitchFamily="34" charset="0"/>
                <a:cs typeface="Arial" charset="0"/>
              </a:defRPr>
            </a:lvl8pPr>
            <a:lvl9pPr marL="3886200" indent="-228600" eaLnBrk="0" fontAlgn="base" hangingPunct="0">
              <a:spcBef>
                <a:spcPct val="0"/>
              </a:spcBef>
              <a:spcAft>
                <a:spcPct val="0"/>
              </a:spcAft>
              <a:defRPr>
                <a:solidFill>
                  <a:schemeClr val="tx1"/>
                </a:solidFill>
                <a:latin typeface="Lucida Sans Unicode" pitchFamily="34" charset="0"/>
                <a:cs typeface="Arial" charset="0"/>
              </a:defRPr>
            </a:lvl9pPr>
          </a:lstStyle>
          <a:p>
            <a:fld id="{F9C67DA9-91EA-4208-83EB-BC1ABD1F7566}" type="slidenum">
              <a:rPr lang="lt-LT" altLang="lt-LT"/>
              <a:pPr/>
              <a:t>36</a:t>
            </a:fld>
            <a:endParaRPr lang="lt-LT" altLang="lt-LT"/>
          </a:p>
        </p:txBody>
      </p:sp>
    </p:spTree>
    <p:extLst>
      <p:ext uri="{BB962C8B-B14F-4D97-AF65-F5344CB8AC3E}">
        <p14:creationId xmlns:p14="http://schemas.microsoft.com/office/powerpoint/2010/main" val="25783775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3B1B7379-89B1-49D3-93A2-16CD2D945266}" type="slidenum">
              <a:rPr lang="lt-LT" altLang="lt-LT" smtClean="0"/>
              <a:pPr/>
              <a:t>39</a:t>
            </a:fld>
            <a:endParaRPr lang="lt-LT" altLang="lt-LT"/>
          </a:p>
        </p:txBody>
      </p:sp>
    </p:spTree>
    <p:extLst>
      <p:ext uri="{BB962C8B-B14F-4D97-AF65-F5344CB8AC3E}">
        <p14:creationId xmlns:p14="http://schemas.microsoft.com/office/powerpoint/2010/main" val="9005814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3B1B7379-89B1-49D3-93A2-16CD2D945266}" type="slidenum">
              <a:rPr lang="lt-LT" altLang="lt-LT" smtClean="0"/>
              <a:pPr/>
              <a:t>43</a:t>
            </a:fld>
            <a:endParaRPr lang="lt-LT" altLang="lt-LT"/>
          </a:p>
        </p:txBody>
      </p:sp>
    </p:spTree>
    <p:extLst>
      <p:ext uri="{BB962C8B-B14F-4D97-AF65-F5344CB8AC3E}">
        <p14:creationId xmlns:p14="http://schemas.microsoft.com/office/powerpoint/2010/main" val="38907450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3B1B7379-89B1-49D3-93A2-16CD2D945266}" type="slidenum">
              <a:rPr lang="lt-LT" altLang="lt-LT" smtClean="0"/>
              <a:pPr/>
              <a:t>45</a:t>
            </a:fld>
            <a:endParaRPr lang="lt-LT" altLang="lt-LT"/>
          </a:p>
        </p:txBody>
      </p:sp>
    </p:spTree>
    <p:extLst>
      <p:ext uri="{BB962C8B-B14F-4D97-AF65-F5344CB8AC3E}">
        <p14:creationId xmlns:p14="http://schemas.microsoft.com/office/powerpoint/2010/main" val="2873607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lt-LT" dirty="0" smtClean="0">
                <a:effectLst/>
              </a:rPr>
              <a:t>14. Pagal Aprašą galimi partneriai:</a:t>
            </a:r>
          </a:p>
          <a:p>
            <a:r>
              <a:rPr lang="lt-LT" sz="1200" kern="1200" dirty="0" smtClean="0">
                <a:solidFill>
                  <a:schemeClr val="tx1"/>
                </a:solidFill>
                <a:effectLst/>
                <a:latin typeface="+mn-lt"/>
                <a:ea typeface="+mn-ea"/>
                <a:cs typeface="+mn-cs"/>
              </a:rPr>
              <a:t>14.1.	viešieji juridiniai asmenys, kurių veiklos vykdymo vieta yra vietos plėtros strategijos įgyvendinimo teritorijoje ar besiribojančioje teritorijoje; </a:t>
            </a:r>
          </a:p>
          <a:p>
            <a:r>
              <a:rPr lang="lt-LT" dirty="0" smtClean="0">
                <a:effectLst/>
              </a:rPr>
              <a:t>14.2. privatūs juridiniai asmenys, kurių veiklos vykdymo vieta yra vietos plėtros strategijos įgyvendinimo teritorijoje ar besiribojančioje teritorijoje;</a:t>
            </a:r>
          </a:p>
          <a:p>
            <a:r>
              <a:rPr lang="lt-LT" dirty="0" smtClean="0">
                <a:effectLst/>
              </a:rPr>
              <a:t>14.3. savivaldybės, kurios teritorijoje įgyvendinama vietos plėtros strategija, administracija (išskyrus atvejus, kai vykdomas projektas, apimantis Aprašo 10.3 papunktyje nurodytas veiklas);</a:t>
            </a:r>
          </a:p>
          <a:p>
            <a:r>
              <a:rPr lang="lt-LT" dirty="0" smtClean="0">
                <a:effectLst/>
              </a:rPr>
              <a:t>14.4. savivaldybės, kurios teritorija ribojasi su teritorija tos savivaldybės, kurioje įgyvendinama vietos plėtros strategija, administracija (išskyrus atvejus, kai vykdomas projektas, apimantis Aprašo 10.3 papunktyje nurodytas veiklas).</a:t>
            </a:r>
          </a:p>
          <a:p>
            <a:endParaRPr lang="lt-LT" altLang="lt-LT" dirty="0" smtClean="0"/>
          </a:p>
          <a:p>
            <a:r>
              <a:rPr lang="lt-LT" altLang="lt-LT" dirty="0" smtClean="0"/>
              <a:t>Tuo atveju, kai pareiškėjas projektą numato įgyvendinti kartu su partneriu (-</a:t>
            </a:r>
            <a:r>
              <a:rPr lang="lt-LT" altLang="lt-LT" dirty="0" err="1" smtClean="0"/>
              <a:t>iais</a:t>
            </a:r>
            <a:r>
              <a:rPr lang="lt-LT" altLang="lt-LT" dirty="0" smtClean="0"/>
              <a:t>), pareiškėjas turi paraiškoje pagrįsti partnerio įtraukimo į projektą būtinumą ir iki paraiškos dėl projekto finansavimo pateikimo įgyvendinančiajai institucijai dienos sudaryti su partneriu (-</a:t>
            </a:r>
            <a:r>
              <a:rPr lang="lt-LT" altLang="lt-LT" dirty="0" err="1" smtClean="0"/>
              <a:t>iais</a:t>
            </a:r>
            <a:r>
              <a:rPr lang="lt-LT" altLang="lt-LT" dirty="0" smtClean="0"/>
              <a:t>) jungtinės veiklos sutartį, kurioje būtų nustatytos tarpusavio teisės ir pareigos įgyvendinant projektą.</a:t>
            </a:r>
          </a:p>
          <a:p>
            <a:endParaRPr lang="lt-LT" altLang="lt-LT" dirty="0"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itchFamily="34" charset="0"/>
                <a:cs typeface="Arial" charset="0"/>
              </a:defRPr>
            </a:lvl1pPr>
            <a:lvl2pPr marL="742950" indent="-285750">
              <a:defRPr>
                <a:solidFill>
                  <a:schemeClr val="tx1"/>
                </a:solidFill>
                <a:latin typeface="Lucida Sans Unicode" pitchFamily="34" charset="0"/>
                <a:cs typeface="Arial" charset="0"/>
              </a:defRPr>
            </a:lvl2pPr>
            <a:lvl3pPr marL="1143000" indent="-228600">
              <a:defRPr>
                <a:solidFill>
                  <a:schemeClr val="tx1"/>
                </a:solidFill>
                <a:latin typeface="Lucida Sans Unicode" pitchFamily="34" charset="0"/>
                <a:cs typeface="Arial" charset="0"/>
              </a:defRPr>
            </a:lvl3pPr>
            <a:lvl4pPr marL="1600200" indent="-228600">
              <a:defRPr>
                <a:solidFill>
                  <a:schemeClr val="tx1"/>
                </a:solidFill>
                <a:latin typeface="Lucida Sans Unicode" pitchFamily="34" charset="0"/>
                <a:cs typeface="Arial" charset="0"/>
              </a:defRPr>
            </a:lvl4pPr>
            <a:lvl5pPr marL="2057400" indent="-228600">
              <a:defRPr>
                <a:solidFill>
                  <a:schemeClr val="tx1"/>
                </a:solidFill>
                <a:latin typeface="Lucida Sans Unicode" pitchFamily="34" charset="0"/>
                <a:cs typeface="Arial" charset="0"/>
              </a:defRPr>
            </a:lvl5pPr>
            <a:lvl6pPr marL="2514600" indent="-228600" eaLnBrk="0" fontAlgn="base" hangingPunct="0">
              <a:spcBef>
                <a:spcPct val="0"/>
              </a:spcBef>
              <a:spcAft>
                <a:spcPct val="0"/>
              </a:spcAft>
              <a:defRPr>
                <a:solidFill>
                  <a:schemeClr val="tx1"/>
                </a:solidFill>
                <a:latin typeface="Lucida Sans Unicode" pitchFamily="34" charset="0"/>
                <a:cs typeface="Arial" charset="0"/>
              </a:defRPr>
            </a:lvl6pPr>
            <a:lvl7pPr marL="2971800" indent="-228600" eaLnBrk="0" fontAlgn="base" hangingPunct="0">
              <a:spcBef>
                <a:spcPct val="0"/>
              </a:spcBef>
              <a:spcAft>
                <a:spcPct val="0"/>
              </a:spcAft>
              <a:defRPr>
                <a:solidFill>
                  <a:schemeClr val="tx1"/>
                </a:solidFill>
                <a:latin typeface="Lucida Sans Unicode" pitchFamily="34" charset="0"/>
                <a:cs typeface="Arial" charset="0"/>
              </a:defRPr>
            </a:lvl7pPr>
            <a:lvl8pPr marL="3429000" indent="-228600" eaLnBrk="0" fontAlgn="base" hangingPunct="0">
              <a:spcBef>
                <a:spcPct val="0"/>
              </a:spcBef>
              <a:spcAft>
                <a:spcPct val="0"/>
              </a:spcAft>
              <a:defRPr>
                <a:solidFill>
                  <a:schemeClr val="tx1"/>
                </a:solidFill>
                <a:latin typeface="Lucida Sans Unicode" pitchFamily="34" charset="0"/>
                <a:cs typeface="Arial" charset="0"/>
              </a:defRPr>
            </a:lvl8pPr>
            <a:lvl9pPr marL="3886200" indent="-228600" eaLnBrk="0" fontAlgn="base" hangingPunct="0">
              <a:spcBef>
                <a:spcPct val="0"/>
              </a:spcBef>
              <a:spcAft>
                <a:spcPct val="0"/>
              </a:spcAft>
              <a:defRPr>
                <a:solidFill>
                  <a:schemeClr val="tx1"/>
                </a:solidFill>
                <a:latin typeface="Lucida Sans Unicode" pitchFamily="34" charset="0"/>
                <a:cs typeface="Arial" charset="0"/>
              </a:defRPr>
            </a:lvl9pPr>
          </a:lstStyle>
          <a:p>
            <a:fld id="{FEDA31E9-6C3C-4957-8219-81A06C85A2EF}" type="slidenum">
              <a:rPr lang="lt-LT" altLang="lt-LT">
                <a:latin typeface="Arial" charset="0"/>
              </a:rPr>
              <a:pPr/>
              <a:t>8</a:t>
            </a:fld>
            <a:endParaRPr lang="lt-LT" altLang="lt-LT">
              <a:latin typeface="Arial" charset="0"/>
            </a:endParaRPr>
          </a:p>
        </p:txBody>
      </p:sp>
    </p:spTree>
    <p:extLst>
      <p:ext uri="{BB962C8B-B14F-4D97-AF65-F5344CB8AC3E}">
        <p14:creationId xmlns:p14="http://schemas.microsoft.com/office/powerpoint/2010/main" val="7846344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3B1B7379-89B1-49D3-93A2-16CD2D945266}" type="slidenum">
              <a:rPr lang="lt-LT" altLang="lt-LT" smtClean="0"/>
              <a:pPr/>
              <a:t>46</a:t>
            </a:fld>
            <a:endParaRPr lang="lt-LT" altLang="lt-LT"/>
          </a:p>
        </p:txBody>
      </p:sp>
    </p:spTree>
    <p:extLst>
      <p:ext uri="{BB962C8B-B14F-4D97-AF65-F5344CB8AC3E}">
        <p14:creationId xmlns:p14="http://schemas.microsoft.com/office/powerpoint/2010/main" val="28135398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3B1B7379-89B1-49D3-93A2-16CD2D945266}" type="slidenum">
              <a:rPr lang="lt-LT" altLang="lt-LT" smtClean="0"/>
              <a:pPr/>
              <a:t>49</a:t>
            </a:fld>
            <a:endParaRPr lang="lt-LT" altLang="lt-LT"/>
          </a:p>
        </p:txBody>
      </p:sp>
    </p:spTree>
    <p:extLst>
      <p:ext uri="{BB962C8B-B14F-4D97-AF65-F5344CB8AC3E}">
        <p14:creationId xmlns:p14="http://schemas.microsoft.com/office/powerpoint/2010/main" val="12001109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3B1B7379-89B1-49D3-93A2-16CD2D945266}" type="slidenum">
              <a:rPr lang="lt-LT" altLang="lt-LT" smtClean="0"/>
              <a:pPr/>
              <a:t>51</a:t>
            </a:fld>
            <a:endParaRPr lang="lt-LT" altLang="lt-LT"/>
          </a:p>
        </p:txBody>
      </p:sp>
    </p:spTree>
    <p:extLst>
      <p:ext uri="{BB962C8B-B14F-4D97-AF65-F5344CB8AC3E}">
        <p14:creationId xmlns:p14="http://schemas.microsoft.com/office/powerpoint/2010/main" val="41993099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3B1B7379-89B1-49D3-93A2-16CD2D945266}" type="slidenum">
              <a:rPr lang="lt-LT" altLang="lt-LT" smtClean="0"/>
              <a:pPr/>
              <a:t>58</a:t>
            </a:fld>
            <a:endParaRPr lang="lt-LT" altLang="lt-LT"/>
          </a:p>
        </p:txBody>
      </p:sp>
    </p:spTree>
    <p:extLst>
      <p:ext uri="{BB962C8B-B14F-4D97-AF65-F5344CB8AC3E}">
        <p14:creationId xmlns:p14="http://schemas.microsoft.com/office/powerpoint/2010/main" val="22448149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3B1B7379-89B1-49D3-93A2-16CD2D945266}" type="slidenum">
              <a:rPr lang="lt-LT" altLang="lt-LT" smtClean="0"/>
              <a:pPr/>
              <a:t>68</a:t>
            </a:fld>
            <a:endParaRPr lang="lt-LT" altLang="lt-LT"/>
          </a:p>
        </p:txBody>
      </p:sp>
    </p:spTree>
    <p:extLst>
      <p:ext uri="{BB962C8B-B14F-4D97-AF65-F5344CB8AC3E}">
        <p14:creationId xmlns:p14="http://schemas.microsoft.com/office/powerpoint/2010/main" val="11688482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3B1B7379-89B1-49D3-93A2-16CD2D945266}" type="slidenum">
              <a:rPr lang="lt-LT" altLang="lt-LT" smtClean="0"/>
              <a:pPr/>
              <a:t>69</a:t>
            </a:fld>
            <a:endParaRPr lang="lt-LT" altLang="lt-LT"/>
          </a:p>
        </p:txBody>
      </p:sp>
    </p:spTree>
    <p:extLst>
      <p:ext uri="{BB962C8B-B14F-4D97-AF65-F5344CB8AC3E}">
        <p14:creationId xmlns:p14="http://schemas.microsoft.com/office/powerpoint/2010/main" val="1883711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pPr>
            <a:r>
              <a:rPr lang="lt-LT" altLang="en-US" sz="700" dirty="0" smtClean="0"/>
              <a:t>socialinę atskirtį patiriantys gyventojai: </a:t>
            </a:r>
          </a:p>
          <a:p>
            <a:pPr>
              <a:lnSpc>
                <a:spcPct val="80000"/>
              </a:lnSpc>
            </a:pPr>
            <a:r>
              <a:rPr lang="lt-LT" altLang="en-US" sz="700" dirty="0" smtClean="0"/>
              <a:t>22.1.1. daugiavaikių šeimų nariai (tėvai, jų vaikai ir įvaikiai, kurių amžius iki 18 metų arba tuo atveju, kai vaikai ir įvaikiai yra nedirbantys ir nesusituokę, mokymo įstaigų dieninių skyrių moksleiviai ir studentai – kurių amžius nuo 18 iki 24 metų, kartu gyvenantys jų seneliai), motinos (tėvai), vienos (-i) auginančios (-</a:t>
            </a:r>
            <a:r>
              <a:rPr lang="lt-LT" altLang="en-US" sz="700" dirty="0" err="1" smtClean="0"/>
              <a:t>ys</a:t>
            </a:r>
            <a:r>
              <a:rPr lang="lt-LT" altLang="en-US" sz="700" dirty="0" smtClean="0"/>
              <a:t>) vaiką (-</a:t>
            </a:r>
            <a:r>
              <a:rPr lang="lt-LT" altLang="en-US" sz="700" dirty="0" err="1" smtClean="0"/>
              <a:t>us</a:t>
            </a:r>
            <a:r>
              <a:rPr lang="lt-LT" altLang="en-US" sz="700" dirty="0" smtClean="0"/>
              <a:t>) iki 14 metų;</a:t>
            </a:r>
          </a:p>
          <a:p>
            <a:pPr>
              <a:lnSpc>
                <a:spcPct val="80000"/>
              </a:lnSpc>
            </a:pPr>
            <a:r>
              <a:rPr lang="lt-LT" altLang="en-US" sz="700" dirty="0" smtClean="0"/>
              <a:t>22.1.2. likę be tėvų globos vaikai (t. y. vaikai iki 18 metų, kuriems yra nustatyta laikinoji ar nuolatinė globa (rūpyba);</a:t>
            </a:r>
          </a:p>
          <a:p>
            <a:pPr>
              <a:lnSpc>
                <a:spcPct val="80000"/>
              </a:lnSpc>
            </a:pPr>
            <a:r>
              <a:rPr lang="lt-LT" altLang="en-US" sz="700" dirty="0" smtClean="0"/>
              <a:t>22.1.3. socialinės rizikos vaikai (t. y. vaikai iki 18 metų, kurie valkatauja, elgetauja, nelanko mokyklos ar turi elgesio problemų mokykloje, piktnaudžiauja alkoholiu, narkotinėmis, psichotropinėmis ar toksinėmis medžiagomis, yra priklausomi nuo azartinių lošimų, yra įsitraukę ar linkę įsitraukti į nusikalstamą veiklą, yra patyrę ar kuriems kyla pavojus patirti psichologinę, fizinę ar seksualinę prievartą, smurtą šeimoje ir dėl šių priežasčių jų galimybės ugdytis ir dalyvauti visuomenės gyvenime yra ribotos);</a:t>
            </a:r>
          </a:p>
          <a:p>
            <a:pPr>
              <a:lnSpc>
                <a:spcPct val="80000"/>
              </a:lnSpc>
            </a:pPr>
            <a:r>
              <a:rPr lang="lt-LT" altLang="en-US" sz="700" dirty="0" smtClean="0"/>
              <a:t>22.1.4.  socialinės rizikos suaugę asmenys (t. y. asmenys nuo 18 metų, esantys socialiai atskirti dėl to, kad elgetauja, valkatauja, piktnaudžiauja alkoholiu, narkotinėmis, psichotropinėmis ar toksinėmis medžiagomis, yra priklausomi nuo azartinių lošimų, yra įsitraukę ar linkę įsitraukti į nusikalstamą veiklą, yra patyrę ar kuriems kyla pavojus patirti psichologinę, fizinę ar seksualinę prievartą, smurtą šeimoje ir yra iš dalies ar visiškai netekę gebėjimų savarankiškai rūpintis asmeniniu (šeimos) gyvenimu ir dalyvauti visuomenės gyvenime) ir jų šeimos nariai (t. y. sutuoktinis ar kartu gyvenantis ir bendrą ūkį vedantis asmuo, tėvai, vaikai, įvaikiai, seneliai) (toliau – šeimos nariai); </a:t>
            </a:r>
          </a:p>
          <a:p>
            <a:pPr>
              <a:lnSpc>
                <a:spcPct val="80000"/>
              </a:lnSpc>
            </a:pPr>
            <a:r>
              <a:rPr lang="lt-LT" altLang="en-US" sz="700" dirty="0" smtClean="0"/>
              <a:t>22.1.5. socialinės rizikos šeimos (t. y. šeimos, kuriose auga vaikų iki 18 metų ir kuriose bent vienas iš tėvų piktnaudžiauja alkoholiu, narkotinėmis, psichotropinėmis ar toksinėmis medžiagomis, yra priklausomas nuo azartinių lošimų, dėl socialinių įgūdžių stokos nemoka ar negali tinkamai prižiūrėti vaikų, naudoja prieš juos psichologinę, fizinę ar seksualinę prievartą, gaunamą valstybės paramą panaudoja ne šeimos interesams ir todėl iškyla pavojus vaikų fiziniam, protiniam, dvasiniam, doroviniam vystymuisi bei saugumui); socialinės rizikos šeimai priskiriama ir šeima, kurios vaikui įstatymų nustatyta tvarka yra nustatyta laikinoji globa (rūpyba);</a:t>
            </a:r>
          </a:p>
          <a:p>
            <a:pPr>
              <a:lnSpc>
                <a:spcPct val="80000"/>
              </a:lnSpc>
            </a:pPr>
            <a:r>
              <a:rPr lang="lt-LT" altLang="en-US" sz="700" dirty="0" smtClean="0"/>
              <a:t>22.1.6. esami ir buvę vaikų socialinės globos namų, bendruomeninių vaikų globos namų, specialiųjų internatinių mokyklų, šeimynų auklėtiniai (iki 29 metų);</a:t>
            </a:r>
          </a:p>
          <a:p>
            <a:pPr>
              <a:lnSpc>
                <a:spcPct val="80000"/>
              </a:lnSpc>
            </a:pPr>
            <a:r>
              <a:rPr lang="lt-LT" altLang="en-US" sz="700" dirty="0" smtClean="0"/>
              <a:t>22.1.7. nepasiturintys asmenys ir šeimos, kuriems pagal Lietuvos Respublikos piniginės socialinės paramos nepasiturintiems gyventojams įstatymą yra teikiama socialinė parama (pvz., socialinės pašalpos ar būsto šildymo išlaidų, geriamojo vandens išlaidų ir karšto vandens išlaidų kompensacijos);</a:t>
            </a:r>
          </a:p>
          <a:p>
            <a:pPr>
              <a:lnSpc>
                <a:spcPct val="80000"/>
              </a:lnSpc>
            </a:pPr>
            <a:r>
              <a:rPr lang="lt-LT" altLang="en-US" sz="700" dirty="0" smtClean="0"/>
              <a:t>22.1.8. asmenys, kuriems pagal Lietuvos Respublikos įstatymą „Dėl užsieniečių teisinės padėties“ yra suteiktas prieglobstis Lietuvos Respublikoje (pabėgėlio statusas, laikinoji arba papildoma apsauga);</a:t>
            </a:r>
          </a:p>
          <a:p>
            <a:pPr>
              <a:lnSpc>
                <a:spcPct val="80000"/>
              </a:lnSpc>
            </a:pPr>
            <a:r>
              <a:rPr lang="lt-LT" altLang="en-US" sz="700" dirty="0" smtClean="0"/>
              <a:t>22.1.9. neįgalieji, t. y. asmenys, kuriems pagal Lietuvos Respublikos neįgaliųjų socialinės integracijos įstatymą yra nustatytas </a:t>
            </a:r>
            <a:r>
              <a:rPr lang="lt-LT" altLang="en-US" sz="700" dirty="0" err="1" smtClean="0"/>
              <a:t>neįgalumo</a:t>
            </a:r>
            <a:r>
              <a:rPr lang="lt-LT" altLang="en-US" sz="700" dirty="0" smtClean="0"/>
              <a:t> lygis arba 55 procentų ir mažesnis darbingumo lygis, arba specialiųjų poreikių lygis, ir jų šeimos nariai; </a:t>
            </a:r>
          </a:p>
          <a:p>
            <a:pPr>
              <a:lnSpc>
                <a:spcPct val="80000"/>
              </a:lnSpc>
            </a:pPr>
            <a:r>
              <a:rPr lang="lt-LT" altLang="en-US" sz="700" dirty="0" smtClean="0"/>
              <a:t>22.1.10. senyvo amžiaus asmenys, t. y. senatvės pensijos amžiaus asmenys, kurie dėl amžiaus iš dalies ar visiškai yra netekę gebėjimų savarankiškai rūpintis asmeniniu (šeimos) gyvenimu ir dalyvauti visuomenės gyvenime;</a:t>
            </a:r>
          </a:p>
          <a:p>
            <a:pPr>
              <a:lnSpc>
                <a:spcPct val="80000"/>
              </a:lnSpc>
            </a:pPr>
            <a:r>
              <a:rPr lang="lt-LT" altLang="en-US" sz="700" dirty="0" smtClean="0"/>
              <a:t>22.1.11. smurto artimoje aplinkoje, prekybos žmonėmis ar kitokių nusikaltimų asmeniui aukos ir jų šeimos nariai;</a:t>
            </a:r>
          </a:p>
          <a:p>
            <a:pPr>
              <a:lnSpc>
                <a:spcPct val="80000"/>
              </a:lnSpc>
            </a:pPr>
            <a:r>
              <a:rPr lang="lt-LT" altLang="en-US" sz="700" dirty="0" smtClean="0"/>
              <a:t>22.1.12. asmenys, besinaudojantys apgyvendinimo (nakvynės) savarankiško gyvenimo namuose, nakvynės namuose ar krizių centruose paslaugomis, ir jų šeimos nariai;</a:t>
            </a:r>
          </a:p>
          <a:p>
            <a:pPr>
              <a:lnSpc>
                <a:spcPct val="80000"/>
              </a:lnSpc>
            </a:pPr>
            <a:r>
              <a:rPr lang="lt-LT" altLang="en-US" sz="700" dirty="0" smtClean="0"/>
              <a:t>22.1.13. asmenys, sergantys priklausomybės ligomis, ir jų šeimos nariai;</a:t>
            </a:r>
          </a:p>
          <a:p>
            <a:pPr>
              <a:lnSpc>
                <a:spcPct val="80000"/>
              </a:lnSpc>
            </a:pPr>
            <a:r>
              <a:rPr lang="lt-LT" altLang="en-US" sz="700" dirty="0" smtClean="0"/>
              <a:t>22.1.14. asmenys, grįžę iš įkalinimo įstaigų, ir jų šeimos nariai;</a:t>
            </a:r>
          </a:p>
          <a:p>
            <a:pPr>
              <a:lnSpc>
                <a:spcPct val="80000"/>
              </a:lnSpc>
            </a:pPr>
            <a:r>
              <a:rPr lang="lt-LT" altLang="en-US" sz="700" dirty="0" smtClean="0"/>
              <a:t>22.1.15. nepilnamečiai, kuriems pagal Lietuvos Respublikos vaiko minimalios ir vidutinės priežiūros įstatymą yra ar buvo skirtos vaiko minimalios ir vidutinės priežiūros priemonės, ir jų šeimos nariai;</a:t>
            </a:r>
          </a:p>
          <a:p>
            <a:pPr>
              <a:lnSpc>
                <a:spcPct val="80000"/>
              </a:lnSpc>
            </a:pPr>
            <a:r>
              <a:rPr lang="lt-LT" altLang="en-US" sz="700" dirty="0" smtClean="0"/>
              <a:t>22.1.16. tautinėms mažumoms priklausantys asmenys, kurie nemoka valstybinės kalbos arba kurie moka valstybinę kalbą ne aukštesniu kaip pradedančio vartotojo (A1 ar A2) lygiu;</a:t>
            </a:r>
          </a:p>
          <a:p>
            <a:pPr>
              <a:lnSpc>
                <a:spcPct val="80000"/>
              </a:lnSpc>
            </a:pPr>
            <a:r>
              <a:rPr lang="lt-LT" altLang="en-US" sz="700" dirty="0" smtClean="0"/>
              <a:t>22.1.17. asmenys, prižiūrintys (slaugantys) sunkią negalią turintį šeimos narį (t. y. asmenį, kuriam pagal Lietuvos Respublikos socialinių paslaugų įstatymą yra nustatytas visiško nesavarankiškumo lygis ir (ar) pagal Lietuvos Respublikos neįgaliųjų socialinės integracijos įstatymą pripažintas sunkaus </a:t>
            </a:r>
            <a:r>
              <a:rPr lang="lt-LT" altLang="en-US" sz="700" dirty="0" err="1" smtClean="0"/>
              <a:t>neįgalumo</a:t>
            </a:r>
            <a:r>
              <a:rPr lang="lt-LT" altLang="en-US" sz="700" dirty="0" smtClean="0"/>
              <a:t> lygis ar visiškas nedarbingumas);</a:t>
            </a:r>
          </a:p>
          <a:p>
            <a:pPr>
              <a:lnSpc>
                <a:spcPct val="80000"/>
              </a:lnSpc>
            </a:pPr>
            <a:r>
              <a:rPr lang="lt-LT" altLang="en-US" sz="700" dirty="0" smtClean="0"/>
              <a:t>22.1.18. asmenys, patiriantys socialinę atskirtį dėl kitų, nei Aprašo 22.1.1–22.1.17 papunkčiuose nurodytų priežasčių, kurių egzistavimo faktas raštiškai patvirtinamas atitinkamus įgaliojimus turinčios institucijos, įstaigos ar specialisto (pvz., socialinio darbuotojo).</a:t>
            </a:r>
          </a:p>
          <a:p>
            <a:pPr>
              <a:lnSpc>
                <a:spcPct val="80000"/>
              </a:lnSpc>
            </a:pPr>
            <a:endParaRPr lang="lt-LT" altLang="en-US" sz="700"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fld id="{3AFE715E-1252-453B-B1D2-9A5F0F961975}" type="slidenum">
              <a:rPr lang="lt-LT" altLang="lt-LT" smtClean="0">
                <a:latin typeface="Arial" panose="020B0604020202020204" pitchFamily="34" charset="0"/>
              </a:rPr>
              <a:pPr/>
              <a:t>11</a:t>
            </a:fld>
            <a:endParaRPr lang="lt-LT" altLang="lt-LT" smtClean="0">
              <a:latin typeface="Arial" panose="020B0604020202020204" pitchFamily="34" charset="0"/>
            </a:endParaRPr>
          </a:p>
        </p:txBody>
      </p:sp>
    </p:spTree>
    <p:extLst>
      <p:ext uri="{BB962C8B-B14F-4D97-AF65-F5344CB8AC3E}">
        <p14:creationId xmlns:p14="http://schemas.microsoft.com/office/powerpoint/2010/main" val="918283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3B1B7379-89B1-49D3-93A2-16CD2D945266}" type="slidenum">
              <a:rPr lang="lt-LT" altLang="lt-LT" smtClean="0"/>
              <a:pPr/>
              <a:t>12</a:t>
            </a:fld>
            <a:endParaRPr lang="lt-LT" altLang="lt-LT"/>
          </a:p>
        </p:txBody>
      </p:sp>
    </p:spTree>
    <p:extLst>
      <p:ext uri="{BB962C8B-B14F-4D97-AF65-F5344CB8AC3E}">
        <p14:creationId xmlns:p14="http://schemas.microsoft.com/office/powerpoint/2010/main" val="3992864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t-LT" altLang="lt-LT" dirty="0"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fld id="{2A6CD485-725B-4F6B-A7D4-D6F302C22625}" type="slidenum">
              <a:rPr lang="lt-LT" altLang="lt-LT" smtClean="0"/>
              <a:pPr/>
              <a:t>16</a:t>
            </a:fld>
            <a:endParaRPr lang="lt-LT" altLang="lt-LT" smtClean="0"/>
          </a:p>
        </p:txBody>
      </p:sp>
    </p:spTree>
    <p:extLst>
      <p:ext uri="{BB962C8B-B14F-4D97-AF65-F5344CB8AC3E}">
        <p14:creationId xmlns:p14="http://schemas.microsoft.com/office/powerpoint/2010/main" val="2843998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dirty="0" smtClean="0"/>
              <a:t>Išskyrus:</a:t>
            </a:r>
          </a:p>
          <a:p>
            <a:pPr marL="0" marR="0" indent="0" algn="l" defTabSz="914400" rtl="0" eaLnBrk="0" fontAlgn="base" latinLnBrk="0" hangingPunct="0">
              <a:lnSpc>
                <a:spcPct val="100000"/>
              </a:lnSpc>
              <a:spcBef>
                <a:spcPct val="30000"/>
              </a:spcBef>
              <a:spcAft>
                <a:spcPct val="0"/>
              </a:spcAft>
              <a:buClrTx/>
              <a:buSzTx/>
              <a:buFontTx/>
              <a:buNone/>
              <a:tabLst/>
              <a:defRPr/>
            </a:pPr>
            <a:r>
              <a:rPr lang="lt-LT" dirty="0" smtClean="0">
                <a:effectLst/>
              </a:rPr>
              <a:t>10.1.2. informacijos apie įvairiose organizacijose prieinamas socialines ir kitas reikalingas paslaugas sklaida socialinę atskirtį patiriantiems gyventojams ir tarpininkavimas šias paslaugas gaunant;</a:t>
            </a:r>
          </a:p>
          <a:p>
            <a:r>
              <a:rPr lang="lt-LT" dirty="0" smtClean="0">
                <a:effectLst/>
              </a:rPr>
              <a:t>10.2. bedarbių ir ekonomiškai neaktyvių asmenų užimtumui didinti skirtų iniciatyvų įgyvendinimas, siekiant pagerinti šių asmenų padėtį darbo rinkoje:</a:t>
            </a:r>
          </a:p>
          <a:p>
            <a:r>
              <a:rPr lang="lt-LT" dirty="0" smtClean="0">
                <a:effectLst/>
              </a:rPr>
              <a:t>10.2.1. naujų profesinių ir kitų reikalingų įgūdžių įgijimas:</a:t>
            </a:r>
          </a:p>
          <a:p>
            <a:r>
              <a:rPr lang="lt-LT" dirty="0" smtClean="0">
                <a:effectLst/>
              </a:rPr>
              <a:t>10.2.1.1. bedarbiais esančių darbingų gyventojų neformalusis švietimas (išskyrus bedarbių neformalųjį profesinį mokymą, organizuojamą mokykline ar pameistrystės forma);</a:t>
            </a:r>
          </a:p>
          <a:p>
            <a:r>
              <a:rPr lang="lt-LT" dirty="0" smtClean="0">
                <a:effectLst/>
              </a:rPr>
              <a:t>10.2.1.2. ekonomiškai neaktyvių asmenų neformalusis švietimas (taip pat neformalusis profesinis mokymas, organizuojamas mokykline ar pameistrystės forma);</a:t>
            </a:r>
          </a:p>
          <a:p>
            <a:r>
              <a:rPr lang="lt-LT" dirty="0" smtClean="0">
                <a:effectLst/>
              </a:rPr>
              <a:t>10.2.1.3. bedarbiais esančių ir ekonomiškai neaktyvių asmenų savanoriška veikla; </a:t>
            </a:r>
          </a:p>
          <a:p>
            <a:r>
              <a:rPr lang="lt-LT" dirty="0" smtClean="0">
                <a:effectLst/>
              </a:rPr>
              <a:t>10.2.1.4. ekonomiškai neaktyvių asmenų praktinių darbo įgūdžių įgijimas, ugdymas darbo vietoje; </a:t>
            </a:r>
          </a:p>
          <a:p>
            <a:r>
              <a:rPr lang="lt-LT" dirty="0" smtClean="0">
                <a:effectLst/>
              </a:rPr>
              <a:t>10.2.2. bedarbiais esančių ir ekonomiškai neaktyvių asmenų informavimas, konsultavimas, tarpininkavimas ar kita pagalba įdarbinant, įtraukiant į neformalųjį švietimą (įskaitant neformalųjį profesinį mokymą), praktikos atlikimą, visuomeninę ir (ar) kultūrinę veiklą (pvz., profesinis orientavimas, motyvavimas imtis aktyvios veiklos); šiame papunktyje nurodytos veiklos neapima neformaliojo švietimo, praktikos atlikimo, visuomeninės ir (ar) kultūrinės veiklos vykdymo veiklų;</a:t>
            </a:r>
          </a:p>
          <a:p>
            <a:pPr marL="0" marR="0" indent="0" algn="l" defTabSz="914400" rtl="0" eaLnBrk="0" fontAlgn="base" latinLnBrk="0" hangingPunct="0">
              <a:lnSpc>
                <a:spcPct val="100000"/>
              </a:lnSpc>
              <a:spcBef>
                <a:spcPct val="30000"/>
              </a:spcBef>
              <a:spcAft>
                <a:spcPct val="0"/>
              </a:spcAft>
              <a:buClrTx/>
              <a:buSzTx/>
              <a:buFontTx/>
              <a:buNone/>
              <a:tabLst/>
              <a:defRPr/>
            </a:pPr>
            <a:r>
              <a:rPr lang="lt-LT" dirty="0" smtClean="0">
                <a:effectLst/>
              </a:rPr>
              <a:t>10.3.1. gyventojų informavimas, konsultavimas, neformalusis mokymas, siekiant paskatinti juos pradėti verslą;</a:t>
            </a:r>
          </a:p>
          <a:p>
            <a:r>
              <a:rPr lang="lt-LT" sz="1200" kern="1200" dirty="0" smtClean="0">
                <a:solidFill>
                  <a:schemeClr val="tx1"/>
                </a:solidFill>
                <a:effectLst/>
                <a:latin typeface="+mn-lt"/>
                <a:ea typeface="+mn-ea"/>
                <a:cs typeface="+mn-cs"/>
              </a:rPr>
              <a:t>10.3.2.1. informavimo, konsultavimo (taip pat </a:t>
            </a:r>
            <a:r>
              <a:rPr lang="lt-LT" sz="1200" kern="1200" dirty="0" err="1" smtClean="0">
                <a:solidFill>
                  <a:schemeClr val="tx1"/>
                </a:solidFill>
                <a:effectLst/>
                <a:latin typeface="+mn-lt"/>
                <a:ea typeface="+mn-ea"/>
                <a:cs typeface="+mn-cs"/>
              </a:rPr>
              <a:t>mentorystės</a:t>
            </a:r>
            <a:r>
              <a:rPr lang="lt-LT" sz="1200" kern="1200" dirty="0" smtClean="0">
                <a:solidFill>
                  <a:schemeClr val="tx1"/>
                </a:solidFill>
                <a:effectLst/>
                <a:latin typeface="+mn-lt"/>
                <a:ea typeface="+mn-ea"/>
                <a:cs typeface="+mn-cs"/>
              </a:rPr>
              <a:t>), mokymo, pagalbos randant tiekėjus ir klientus, metodinės pagalbos ir kitų paslaugų verslui aktualiais klausimais teikimas jauno verslo subjektams;</a:t>
            </a:r>
          </a:p>
          <a:p>
            <a:endParaRPr lang="lt-LT" dirty="0" smtClean="0">
              <a:effectLst/>
            </a:endParaRPr>
          </a:p>
          <a:p>
            <a:endParaRPr lang="lt-LT" dirty="0"/>
          </a:p>
        </p:txBody>
      </p:sp>
      <p:sp>
        <p:nvSpPr>
          <p:cNvPr id="4" name="Slide Number Placeholder 3"/>
          <p:cNvSpPr>
            <a:spLocks noGrp="1"/>
          </p:cNvSpPr>
          <p:nvPr>
            <p:ph type="sldNum" sz="quarter" idx="10"/>
          </p:nvPr>
        </p:nvSpPr>
        <p:spPr/>
        <p:txBody>
          <a:bodyPr/>
          <a:lstStyle/>
          <a:p>
            <a:fld id="{C716217F-DF20-4BE5-8A41-1772E102D0DF}" type="slidenum">
              <a:rPr lang="lt-LT" altLang="lt-LT" smtClean="0"/>
              <a:pPr/>
              <a:t>18</a:t>
            </a:fld>
            <a:endParaRPr lang="lt-LT" altLang="lt-LT"/>
          </a:p>
        </p:txBody>
      </p:sp>
    </p:spTree>
    <p:extLst>
      <p:ext uri="{BB962C8B-B14F-4D97-AF65-F5344CB8AC3E}">
        <p14:creationId xmlns:p14="http://schemas.microsoft.com/office/powerpoint/2010/main" val="2728874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lt-LT" sz="1200" kern="1200" dirty="0" smtClean="0">
                <a:solidFill>
                  <a:schemeClr val="tx1"/>
                </a:solidFill>
                <a:effectLst/>
                <a:latin typeface="+mn-lt"/>
                <a:ea typeface="+mn-ea"/>
                <a:cs typeface="+mn-cs"/>
              </a:rPr>
              <a:t>10.1.1. bendrųjų socialinių paslaugų (pvz.: maitinimo, transporto, asmeninės higienos ir priežiūros paslaugų organizavimo, sociokultūrinių, </a:t>
            </a:r>
            <a:r>
              <a:rPr lang="lt-LT" sz="1200" kern="1200" dirty="0" err="1" smtClean="0">
                <a:solidFill>
                  <a:schemeClr val="tx1"/>
                </a:solidFill>
                <a:effectLst/>
                <a:latin typeface="+mn-lt"/>
                <a:ea typeface="+mn-ea"/>
                <a:cs typeface="+mn-cs"/>
              </a:rPr>
              <a:t>savipagalbos</a:t>
            </a:r>
            <a:r>
              <a:rPr lang="lt-LT" sz="1200" kern="1200" dirty="0" smtClean="0">
                <a:solidFill>
                  <a:schemeClr val="tx1"/>
                </a:solidFill>
                <a:effectLst/>
                <a:latin typeface="+mn-lt"/>
                <a:ea typeface="+mn-ea"/>
                <a:cs typeface="+mn-cs"/>
              </a:rPr>
              <a:t> grupių), specialiųjų socialinės priežiūros paslaugų (t. y. pagalbos į namus, psichosocialinės ir intensyvios krizių įveikimo pagalbos, socialinių įgūdžių ugdymo ir palaikymo) ir kitų reikalingų paslaugų socialinę atskirtį patiriantiems gyventojams teikimas; </a:t>
            </a:r>
          </a:p>
          <a:p>
            <a:pPr marL="0" marR="0" indent="0" algn="l" defTabSz="914400" rtl="0" eaLnBrk="0" fontAlgn="base" latinLnBrk="0" hangingPunct="0">
              <a:lnSpc>
                <a:spcPct val="100000"/>
              </a:lnSpc>
              <a:spcBef>
                <a:spcPct val="30000"/>
              </a:spcBef>
              <a:spcAft>
                <a:spcPct val="0"/>
              </a:spcAft>
              <a:buClrTx/>
              <a:buSzTx/>
              <a:buFontTx/>
              <a:buNone/>
              <a:tabLst/>
              <a:defRPr/>
            </a:pPr>
            <a:endParaRPr lang="lt-LT" sz="120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lt-LT" sz="1200" b="1" kern="1200" dirty="0" smtClean="0">
                <a:solidFill>
                  <a:srgbClr val="0000CC"/>
                </a:solidFill>
                <a:effectLst>
                  <a:outerShdw blurRad="38100" dist="38100" dir="2700000" algn="tl">
                    <a:srgbClr val="000000">
                      <a:alpha val="43137"/>
                    </a:srgbClr>
                  </a:outerShdw>
                </a:effectLst>
                <a:latin typeface="+mn-lt"/>
                <a:ea typeface="+mn-ea"/>
                <a:cs typeface="+mn-cs"/>
              </a:rPr>
              <a:t>Projektą vykdančio personalo savanoriško darbo įnašo fiksuotojo</a:t>
            </a:r>
            <a:r>
              <a:rPr lang="lt-LT" sz="1200" b="1" kern="1200" baseline="0" dirty="0" smtClean="0">
                <a:solidFill>
                  <a:srgbClr val="0000CC"/>
                </a:solidFill>
                <a:effectLst>
                  <a:outerShdw blurRad="38100" dist="38100" dir="2700000" algn="tl">
                    <a:srgbClr val="000000">
                      <a:alpha val="43137"/>
                    </a:srgbClr>
                  </a:outerShdw>
                </a:effectLst>
                <a:latin typeface="+mn-lt"/>
                <a:ea typeface="+mn-ea"/>
                <a:cs typeface="+mn-cs"/>
              </a:rPr>
              <a:t> įkainio skaičiuoklė:</a:t>
            </a:r>
          </a:p>
          <a:p>
            <a:pPr marL="0" marR="0" indent="0" algn="l" defTabSz="914400" rtl="0" eaLnBrk="0" fontAlgn="base" latinLnBrk="0" hangingPunct="0">
              <a:lnSpc>
                <a:spcPct val="100000"/>
              </a:lnSpc>
              <a:spcBef>
                <a:spcPct val="30000"/>
              </a:spcBef>
              <a:spcAft>
                <a:spcPct val="0"/>
              </a:spcAft>
              <a:buClrTx/>
              <a:buSzTx/>
              <a:buFontTx/>
              <a:buNone/>
              <a:tabLst/>
              <a:defRPr/>
            </a:pPr>
            <a:r>
              <a:rPr lang="lt-LT" sz="1200" b="1" kern="1200" baseline="0" dirty="0" smtClean="0">
                <a:solidFill>
                  <a:schemeClr val="tx1"/>
                </a:solidFill>
                <a:effectLst/>
                <a:latin typeface="+mn-lt"/>
                <a:ea typeface="+mn-ea"/>
                <a:cs typeface="+mn-cs"/>
              </a:rPr>
              <a:t> - kai asmuo </a:t>
            </a:r>
            <a:r>
              <a:rPr lang="lt-LT" sz="1200" b="1" u="sng" kern="1200" baseline="0" dirty="0" smtClean="0">
                <a:solidFill>
                  <a:srgbClr val="FF0000"/>
                </a:solidFill>
                <a:effectLst/>
                <a:latin typeface="+mn-lt"/>
                <a:ea typeface="+mn-ea"/>
                <a:cs typeface="+mn-cs"/>
              </a:rPr>
              <a:t>nėra draudžiamas PSD </a:t>
            </a:r>
            <a:r>
              <a:rPr lang="lt-LT" sz="1200" b="1" kern="1200" baseline="0" dirty="0" smtClean="0">
                <a:solidFill>
                  <a:schemeClr val="tx1"/>
                </a:solidFill>
                <a:effectLst/>
                <a:latin typeface="+mn-lt"/>
                <a:ea typeface="+mn-ea"/>
                <a:cs typeface="+mn-cs"/>
              </a:rPr>
              <a:t>– 7,24 </a:t>
            </a:r>
            <a:r>
              <a:rPr lang="lt-LT" sz="1200" b="1" kern="1200" baseline="0" dirty="0" err="1" smtClean="0">
                <a:solidFill>
                  <a:schemeClr val="tx1"/>
                </a:solidFill>
                <a:effectLst/>
                <a:latin typeface="+mn-lt"/>
                <a:ea typeface="+mn-ea"/>
                <a:cs typeface="+mn-cs"/>
              </a:rPr>
              <a:t>Eur</a:t>
            </a:r>
            <a:r>
              <a:rPr lang="lt-LT" sz="1200" b="1" kern="1200" baseline="0" dirty="0" smtClean="0">
                <a:solidFill>
                  <a:schemeClr val="tx1"/>
                </a:solidFill>
                <a:effectLst/>
                <a:latin typeface="+mn-lt"/>
                <a:ea typeface="+mn-ea"/>
                <a:cs typeface="+mn-cs"/>
              </a:rPr>
              <a:t>/</a:t>
            </a:r>
            <a:r>
              <a:rPr lang="lt-LT" sz="1200" b="1" kern="1200" baseline="0" dirty="0" err="1" smtClean="0">
                <a:solidFill>
                  <a:schemeClr val="tx1"/>
                </a:solidFill>
                <a:effectLst/>
                <a:latin typeface="+mn-lt"/>
                <a:ea typeface="+mn-ea"/>
                <a:cs typeface="+mn-cs"/>
              </a:rPr>
              <a:t>val</a:t>
            </a:r>
            <a:endParaRPr lang="lt-LT" sz="1200" b="1" kern="1200" baseline="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lt-LT" sz="1200" b="1" kern="1200" baseline="0" dirty="0" smtClean="0">
                <a:solidFill>
                  <a:schemeClr val="tx1"/>
                </a:solidFill>
                <a:effectLst/>
                <a:latin typeface="+mn-lt"/>
                <a:ea typeface="+mn-ea"/>
                <a:cs typeface="+mn-cs"/>
              </a:rPr>
              <a:t> - kai asmuo </a:t>
            </a:r>
            <a:r>
              <a:rPr lang="lt-LT" sz="1200" b="1" u="sng" kern="1200" baseline="0" dirty="0" smtClean="0">
                <a:solidFill>
                  <a:schemeClr val="tx1"/>
                </a:solidFill>
                <a:effectLst/>
                <a:latin typeface="+mn-lt"/>
                <a:ea typeface="+mn-ea"/>
                <a:cs typeface="+mn-cs"/>
              </a:rPr>
              <a:t>yra draudžiamas PSD </a:t>
            </a:r>
            <a:r>
              <a:rPr lang="lt-LT" sz="1200" b="1" kern="1200" baseline="0" dirty="0" smtClean="0">
                <a:solidFill>
                  <a:schemeClr val="tx1"/>
                </a:solidFill>
                <a:effectLst/>
                <a:latin typeface="+mn-lt"/>
                <a:ea typeface="+mn-ea"/>
                <a:cs typeface="+mn-cs"/>
              </a:rPr>
              <a:t>– 6,74 </a:t>
            </a:r>
            <a:r>
              <a:rPr lang="lt-LT" sz="1200" b="1" kern="1200" baseline="0" dirty="0" err="1" smtClean="0">
                <a:solidFill>
                  <a:schemeClr val="tx1"/>
                </a:solidFill>
                <a:effectLst/>
                <a:latin typeface="+mn-lt"/>
                <a:ea typeface="+mn-ea"/>
                <a:cs typeface="+mn-cs"/>
              </a:rPr>
              <a:t>Eur</a:t>
            </a:r>
            <a:r>
              <a:rPr lang="lt-LT" sz="1200" b="1" kern="1200" baseline="0" dirty="0" smtClean="0">
                <a:solidFill>
                  <a:schemeClr val="tx1"/>
                </a:solidFill>
                <a:effectLst/>
                <a:latin typeface="+mn-lt"/>
                <a:ea typeface="+mn-ea"/>
                <a:cs typeface="+mn-cs"/>
              </a:rPr>
              <a:t>/val.</a:t>
            </a:r>
            <a:endParaRPr lang="lt-LT" sz="1200" b="1" kern="1200" dirty="0" smtClean="0">
              <a:solidFill>
                <a:schemeClr val="tx1"/>
              </a:solidFill>
              <a:effectLst/>
              <a:latin typeface="+mn-lt"/>
              <a:ea typeface="+mn-ea"/>
              <a:cs typeface="+mn-cs"/>
            </a:endParaRPr>
          </a:p>
          <a:p>
            <a:endParaRPr lang="lt-LT"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lt-LT" dirty="0" smtClean="0"/>
              <a:t>www.esinvesticijos.lt</a:t>
            </a:r>
            <a:r>
              <a:rPr lang="lt-LT" baseline="0" dirty="0" smtClean="0"/>
              <a:t> </a:t>
            </a:r>
            <a:r>
              <a:rPr lang="lt-LT" baseline="0" dirty="0" smtClean="0">
                <a:sym typeface="Wingdings" panose="05000000000000000000" pitchFamily="2" charset="2"/>
              </a:rPr>
              <a:t> Dokumentai  Tyrimai  </a:t>
            </a:r>
            <a:r>
              <a:rPr lang="lt-LT" b="1" dirty="0" smtClean="0"/>
              <a:t>Supaprastinto išlaidų apmokėjimo tyrimai</a:t>
            </a:r>
          </a:p>
          <a:p>
            <a:endParaRPr lang="lt-LT" dirty="0" smtClean="0"/>
          </a:p>
        </p:txBody>
      </p:sp>
      <p:sp>
        <p:nvSpPr>
          <p:cNvPr id="4" name="Slide Number Placeholder 3"/>
          <p:cNvSpPr>
            <a:spLocks noGrp="1"/>
          </p:cNvSpPr>
          <p:nvPr>
            <p:ph type="sldNum" sz="quarter" idx="10"/>
          </p:nvPr>
        </p:nvSpPr>
        <p:spPr/>
        <p:txBody>
          <a:bodyPr/>
          <a:lstStyle/>
          <a:p>
            <a:fld id="{3B1B7379-89B1-49D3-93A2-16CD2D945266}" type="slidenum">
              <a:rPr lang="lt-LT" altLang="lt-LT" smtClean="0"/>
              <a:pPr/>
              <a:t>20</a:t>
            </a:fld>
            <a:endParaRPr lang="lt-LT" altLang="lt-LT"/>
          </a:p>
        </p:txBody>
      </p:sp>
    </p:spTree>
    <p:extLst>
      <p:ext uri="{BB962C8B-B14F-4D97-AF65-F5344CB8AC3E}">
        <p14:creationId xmlns:p14="http://schemas.microsoft.com/office/powerpoint/2010/main" val="157020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smtClean="0">
                <a:solidFill>
                  <a:schemeClr val="tx1"/>
                </a:solidFill>
                <a:effectLst/>
                <a:latin typeface="+mn-lt"/>
                <a:ea typeface="+mn-ea"/>
                <a:cs typeface="+mn-cs"/>
              </a:rPr>
              <a:t>10.2.1.2. ekonomiškai neaktyvių asmenų neformalusis švietimas (taip pat neformalusis profesinis mokymas, organizuojamas mokykline forma ar pameistrystės forma pagal pameistrystės darbo sutartį, sudarytą kartu su mokymo sutartimi dėl neformaliojo mokymo); </a:t>
            </a:r>
          </a:p>
          <a:p>
            <a:r>
              <a:rPr lang="lt-LT" sz="1200" kern="1200" dirty="0" smtClean="0">
                <a:solidFill>
                  <a:schemeClr val="tx1"/>
                </a:solidFill>
                <a:effectLst/>
                <a:latin typeface="+mn-lt"/>
                <a:ea typeface="+mn-ea"/>
                <a:cs typeface="+mn-cs"/>
              </a:rPr>
              <a:t>10.2.1.3. bedarbiais esančių ir ekonomiškai neaktyvių asmenų savanoriška veikla; </a:t>
            </a:r>
          </a:p>
          <a:p>
            <a:r>
              <a:rPr lang="lt-LT" sz="1200" kern="1200" dirty="0" smtClean="0">
                <a:solidFill>
                  <a:schemeClr val="tx1"/>
                </a:solidFill>
                <a:effectLst/>
                <a:latin typeface="+mn-lt"/>
                <a:ea typeface="+mn-ea"/>
                <a:cs typeface="+mn-cs"/>
              </a:rPr>
              <a:t>10.2.1.4. ekonomiškai neaktyvių asmenų praktinių darbo įgūdžių įgijimas, ugdymas darbo vietoje pagal pameistrystės darbo sutartį nesudarius mokymo sutarties; </a:t>
            </a:r>
          </a:p>
        </p:txBody>
      </p:sp>
      <p:sp>
        <p:nvSpPr>
          <p:cNvPr id="4" name="Slide Number Placeholder 3"/>
          <p:cNvSpPr>
            <a:spLocks noGrp="1"/>
          </p:cNvSpPr>
          <p:nvPr>
            <p:ph type="sldNum" sz="quarter" idx="10"/>
          </p:nvPr>
        </p:nvSpPr>
        <p:spPr/>
        <p:txBody>
          <a:bodyPr/>
          <a:lstStyle/>
          <a:p>
            <a:fld id="{3B1B7379-89B1-49D3-93A2-16CD2D945266}" type="slidenum">
              <a:rPr lang="lt-LT" altLang="lt-LT" smtClean="0"/>
              <a:pPr/>
              <a:t>21</a:t>
            </a:fld>
            <a:endParaRPr lang="lt-LT" altLang="lt-LT"/>
          </a:p>
        </p:txBody>
      </p:sp>
    </p:spTree>
    <p:extLst>
      <p:ext uri="{BB962C8B-B14F-4D97-AF65-F5344CB8AC3E}">
        <p14:creationId xmlns:p14="http://schemas.microsoft.com/office/powerpoint/2010/main" val="39294087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lt-LT" sz="1200" b="1" kern="1200" dirty="0" smtClean="0">
                <a:solidFill>
                  <a:srgbClr val="0000CC"/>
                </a:solidFill>
                <a:effectLst>
                  <a:outerShdw blurRad="38100" dist="38100" dir="2700000" algn="tl">
                    <a:srgbClr val="000000">
                      <a:alpha val="43137"/>
                    </a:srgbClr>
                  </a:outerShdw>
                </a:effectLst>
                <a:latin typeface="+mn-lt"/>
                <a:ea typeface="+mn-ea"/>
                <a:cs typeface="+mn-cs"/>
              </a:rPr>
              <a:t>Projektą vykdančio personalo savanoriško darbo įnašo fiksuotojo</a:t>
            </a:r>
            <a:r>
              <a:rPr lang="lt-LT" sz="1200" b="1" kern="1200" baseline="0" dirty="0" smtClean="0">
                <a:solidFill>
                  <a:srgbClr val="0000CC"/>
                </a:solidFill>
                <a:effectLst>
                  <a:outerShdw blurRad="38100" dist="38100" dir="2700000" algn="tl">
                    <a:srgbClr val="000000">
                      <a:alpha val="43137"/>
                    </a:srgbClr>
                  </a:outerShdw>
                </a:effectLst>
                <a:latin typeface="+mn-lt"/>
                <a:ea typeface="+mn-ea"/>
                <a:cs typeface="+mn-cs"/>
              </a:rPr>
              <a:t> įkainio skaičiuoklė:</a:t>
            </a:r>
          </a:p>
          <a:p>
            <a:pPr marL="0" marR="0" indent="0" algn="l" defTabSz="914400" rtl="0" eaLnBrk="0" fontAlgn="base" latinLnBrk="0" hangingPunct="0">
              <a:lnSpc>
                <a:spcPct val="100000"/>
              </a:lnSpc>
              <a:spcBef>
                <a:spcPct val="30000"/>
              </a:spcBef>
              <a:spcAft>
                <a:spcPct val="0"/>
              </a:spcAft>
              <a:buClrTx/>
              <a:buSzTx/>
              <a:buFontTx/>
              <a:buNone/>
              <a:tabLst/>
              <a:defRPr/>
            </a:pPr>
            <a:r>
              <a:rPr lang="lt-LT" sz="1200" b="1" kern="1200" baseline="0" dirty="0" smtClean="0">
                <a:solidFill>
                  <a:schemeClr val="tx1"/>
                </a:solidFill>
                <a:effectLst/>
                <a:latin typeface="+mn-lt"/>
                <a:ea typeface="+mn-ea"/>
                <a:cs typeface="+mn-cs"/>
              </a:rPr>
              <a:t> - kai asmuo </a:t>
            </a:r>
            <a:r>
              <a:rPr lang="lt-LT" sz="1200" b="1" u="sng" kern="1200" baseline="0" dirty="0" smtClean="0">
                <a:solidFill>
                  <a:srgbClr val="FF0000"/>
                </a:solidFill>
                <a:effectLst/>
                <a:latin typeface="+mn-lt"/>
                <a:ea typeface="+mn-ea"/>
                <a:cs typeface="+mn-cs"/>
              </a:rPr>
              <a:t>nėra draudžiamas PSD </a:t>
            </a:r>
            <a:r>
              <a:rPr lang="lt-LT" sz="1200" b="1" kern="1200" baseline="0" dirty="0" smtClean="0">
                <a:solidFill>
                  <a:schemeClr val="tx1"/>
                </a:solidFill>
                <a:effectLst/>
                <a:latin typeface="+mn-lt"/>
                <a:ea typeface="+mn-ea"/>
                <a:cs typeface="+mn-cs"/>
              </a:rPr>
              <a:t>– 7,24 </a:t>
            </a:r>
            <a:r>
              <a:rPr lang="lt-LT" sz="1200" b="1" kern="1200" baseline="0" dirty="0" err="1" smtClean="0">
                <a:solidFill>
                  <a:schemeClr val="tx1"/>
                </a:solidFill>
                <a:effectLst/>
                <a:latin typeface="+mn-lt"/>
                <a:ea typeface="+mn-ea"/>
                <a:cs typeface="+mn-cs"/>
              </a:rPr>
              <a:t>Eur</a:t>
            </a:r>
            <a:r>
              <a:rPr lang="lt-LT" sz="1200" b="1" kern="1200" baseline="0" dirty="0" smtClean="0">
                <a:solidFill>
                  <a:schemeClr val="tx1"/>
                </a:solidFill>
                <a:effectLst/>
                <a:latin typeface="+mn-lt"/>
                <a:ea typeface="+mn-ea"/>
                <a:cs typeface="+mn-cs"/>
              </a:rPr>
              <a:t>/</a:t>
            </a:r>
            <a:r>
              <a:rPr lang="lt-LT" sz="1200" b="1" kern="1200" baseline="0" dirty="0" err="1" smtClean="0">
                <a:solidFill>
                  <a:schemeClr val="tx1"/>
                </a:solidFill>
                <a:effectLst/>
                <a:latin typeface="+mn-lt"/>
                <a:ea typeface="+mn-ea"/>
                <a:cs typeface="+mn-cs"/>
              </a:rPr>
              <a:t>val</a:t>
            </a:r>
            <a:endParaRPr lang="lt-LT" sz="1200" b="1" kern="1200" baseline="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lt-LT" sz="1200" b="1" kern="1200" baseline="0" dirty="0" smtClean="0">
                <a:solidFill>
                  <a:schemeClr val="tx1"/>
                </a:solidFill>
                <a:effectLst/>
                <a:latin typeface="+mn-lt"/>
                <a:ea typeface="+mn-ea"/>
                <a:cs typeface="+mn-cs"/>
              </a:rPr>
              <a:t> - kai asmuo </a:t>
            </a:r>
            <a:r>
              <a:rPr lang="lt-LT" sz="1200" b="1" u="sng" kern="1200" baseline="0" dirty="0" smtClean="0">
                <a:solidFill>
                  <a:schemeClr val="tx1"/>
                </a:solidFill>
                <a:effectLst/>
                <a:latin typeface="+mn-lt"/>
                <a:ea typeface="+mn-ea"/>
                <a:cs typeface="+mn-cs"/>
              </a:rPr>
              <a:t>yra draudžiamas PSD </a:t>
            </a:r>
            <a:r>
              <a:rPr lang="lt-LT" sz="1200" b="1" kern="1200" baseline="0" dirty="0" smtClean="0">
                <a:solidFill>
                  <a:schemeClr val="tx1"/>
                </a:solidFill>
                <a:effectLst/>
                <a:latin typeface="+mn-lt"/>
                <a:ea typeface="+mn-ea"/>
                <a:cs typeface="+mn-cs"/>
              </a:rPr>
              <a:t>– 6,74 </a:t>
            </a:r>
            <a:r>
              <a:rPr lang="lt-LT" sz="1200" b="1" kern="1200" baseline="0" dirty="0" err="1" smtClean="0">
                <a:solidFill>
                  <a:schemeClr val="tx1"/>
                </a:solidFill>
                <a:effectLst/>
                <a:latin typeface="+mn-lt"/>
                <a:ea typeface="+mn-ea"/>
                <a:cs typeface="+mn-cs"/>
              </a:rPr>
              <a:t>Eur</a:t>
            </a:r>
            <a:r>
              <a:rPr lang="lt-LT" sz="1200" b="1" kern="1200" baseline="0" dirty="0" smtClean="0">
                <a:solidFill>
                  <a:schemeClr val="tx1"/>
                </a:solidFill>
                <a:effectLst/>
                <a:latin typeface="+mn-lt"/>
                <a:ea typeface="+mn-ea"/>
                <a:cs typeface="+mn-cs"/>
              </a:rPr>
              <a:t>/val.</a:t>
            </a:r>
            <a:endParaRPr lang="lt-LT" sz="1200" b="1" kern="1200" dirty="0" smtClean="0">
              <a:solidFill>
                <a:schemeClr val="tx1"/>
              </a:solidFill>
              <a:effectLst/>
              <a:latin typeface="+mn-lt"/>
              <a:ea typeface="+mn-ea"/>
              <a:cs typeface="+mn-cs"/>
            </a:endParaRPr>
          </a:p>
          <a:p>
            <a:endParaRPr lang="lt-LT" dirty="0"/>
          </a:p>
        </p:txBody>
      </p:sp>
      <p:sp>
        <p:nvSpPr>
          <p:cNvPr id="4" name="Slide Number Placeholder 3"/>
          <p:cNvSpPr>
            <a:spLocks noGrp="1"/>
          </p:cNvSpPr>
          <p:nvPr>
            <p:ph type="sldNum" sz="quarter" idx="10"/>
          </p:nvPr>
        </p:nvSpPr>
        <p:spPr/>
        <p:txBody>
          <a:bodyPr/>
          <a:lstStyle/>
          <a:p>
            <a:fld id="{3B1B7379-89B1-49D3-93A2-16CD2D945266}" type="slidenum">
              <a:rPr lang="lt-LT" altLang="lt-LT" smtClean="0"/>
              <a:pPr/>
              <a:t>23</a:t>
            </a:fld>
            <a:endParaRPr lang="lt-LT" altLang="lt-LT"/>
          </a:p>
        </p:txBody>
      </p:sp>
    </p:spTree>
    <p:extLst>
      <p:ext uri="{BB962C8B-B14F-4D97-AF65-F5344CB8AC3E}">
        <p14:creationId xmlns:p14="http://schemas.microsoft.com/office/powerpoint/2010/main" val="16747448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latin typeface="+mn-lt"/>
                <a:cs typeface="+mn-cs"/>
              </a:endParaRPr>
            </a:p>
          </p:txBody>
        </p:sp>
        <p:sp>
          <p:nvSpPr>
            <p:cNvPr id="7" name="Freeform 18"/>
            <p:cNvSpPr>
              <a:spLocks/>
            </p:cNvSpPr>
            <p:nvPr/>
          </p:nvSpPr>
          <p:spPr bwMode="auto">
            <a:xfrm>
              <a:off x="35443" y="5135526"/>
              <a:ext cx="9108557" cy="838200"/>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lt-LT"/>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5AFAB687-2E5F-433B-99B9-BE13B792B35B}" type="datetimeFigureOut">
              <a:rPr lang="lt-LT"/>
              <a:pPr>
                <a:defRPr/>
              </a:pPr>
              <a:t>2019-12-11</a:t>
            </a:fld>
            <a:endParaRPr lang="lt-LT"/>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lt-LT"/>
          </a:p>
        </p:txBody>
      </p:sp>
      <p:sp>
        <p:nvSpPr>
          <p:cNvPr id="13" name="Slide Number Placeholder 26"/>
          <p:cNvSpPr>
            <a:spLocks noGrp="1"/>
          </p:cNvSpPr>
          <p:nvPr>
            <p:ph type="sldNum" sz="quarter" idx="12"/>
          </p:nvPr>
        </p:nvSpPr>
        <p:spPr/>
        <p:txBody>
          <a:bodyPr/>
          <a:lstStyle>
            <a:lvl1pPr>
              <a:defRPr>
                <a:solidFill>
                  <a:srgbClr val="FFFFFF"/>
                </a:solidFill>
              </a:defRPr>
            </a:lvl1pPr>
          </a:lstStyle>
          <a:p>
            <a:fld id="{7A349825-3BB9-4F6A-8A25-1D19955B67E2}" type="slidenum">
              <a:rPr lang="lt-LT" altLang="lt-LT"/>
              <a:pPr/>
              <a:t>‹#›</a:t>
            </a:fld>
            <a:endParaRPr lang="lt-LT" altLang="lt-LT"/>
          </a:p>
        </p:txBody>
      </p:sp>
    </p:spTree>
    <p:extLst>
      <p:ext uri="{BB962C8B-B14F-4D97-AF65-F5344CB8AC3E}">
        <p14:creationId xmlns:p14="http://schemas.microsoft.com/office/powerpoint/2010/main" val="2946952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F366578-1785-4F6B-A2E9-A239DE2DC5BE}" type="datetimeFigureOut">
              <a:rPr lang="lt-LT"/>
              <a:pPr>
                <a:defRPr/>
              </a:pPr>
              <a:t>2019-12-11</a:t>
            </a:fld>
            <a:endParaRPr lang="lt-LT"/>
          </a:p>
        </p:txBody>
      </p:sp>
      <p:sp>
        <p:nvSpPr>
          <p:cNvPr id="5" name="Footer Placeholder 21"/>
          <p:cNvSpPr>
            <a:spLocks noGrp="1"/>
          </p:cNvSpPr>
          <p:nvPr>
            <p:ph type="ftr" sz="quarter" idx="11"/>
          </p:nvPr>
        </p:nvSpPr>
        <p:spPr/>
        <p:txBody>
          <a:bodyPr/>
          <a:lstStyle>
            <a:lvl1pPr>
              <a:defRPr/>
            </a:lvl1pPr>
          </a:lstStyle>
          <a:p>
            <a:pPr>
              <a:defRPr/>
            </a:pPr>
            <a:endParaRPr lang="lt-LT"/>
          </a:p>
        </p:txBody>
      </p:sp>
      <p:sp>
        <p:nvSpPr>
          <p:cNvPr id="6" name="Slide Number Placeholder 17"/>
          <p:cNvSpPr>
            <a:spLocks noGrp="1"/>
          </p:cNvSpPr>
          <p:nvPr>
            <p:ph type="sldNum" sz="quarter" idx="12"/>
          </p:nvPr>
        </p:nvSpPr>
        <p:spPr/>
        <p:txBody>
          <a:bodyPr/>
          <a:lstStyle>
            <a:lvl1pPr>
              <a:defRPr/>
            </a:lvl1pPr>
          </a:lstStyle>
          <a:p>
            <a:fld id="{5FB2A4E4-E0F8-4B77-AEF1-A55EA585F0FA}" type="slidenum">
              <a:rPr lang="lt-LT" altLang="lt-LT"/>
              <a:pPr/>
              <a:t>‹#›</a:t>
            </a:fld>
            <a:endParaRPr lang="lt-LT" altLang="lt-LT"/>
          </a:p>
        </p:txBody>
      </p:sp>
    </p:spTree>
    <p:extLst>
      <p:ext uri="{BB962C8B-B14F-4D97-AF65-F5344CB8AC3E}">
        <p14:creationId xmlns:p14="http://schemas.microsoft.com/office/powerpoint/2010/main" val="3887933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013A481-6754-4C9A-9482-9F6448093202}" type="datetimeFigureOut">
              <a:rPr lang="lt-LT"/>
              <a:pPr>
                <a:defRPr/>
              </a:pPr>
              <a:t>2019-12-11</a:t>
            </a:fld>
            <a:endParaRPr lang="lt-LT"/>
          </a:p>
        </p:txBody>
      </p:sp>
      <p:sp>
        <p:nvSpPr>
          <p:cNvPr id="5" name="Footer Placeholder 21"/>
          <p:cNvSpPr>
            <a:spLocks noGrp="1"/>
          </p:cNvSpPr>
          <p:nvPr>
            <p:ph type="ftr" sz="quarter" idx="11"/>
          </p:nvPr>
        </p:nvSpPr>
        <p:spPr/>
        <p:txBody>
          <a:bodyPr/>
          <a:lstStyle>
            <a:lvl1pPr>
              <a:defRPr/>
            </a:lvl1pPr>
          </a:lstStyle>
          <a:p>
            <a:pPr>
              <a:defRPr/>
            </a:pPr>
            <a:endParaRPr lang="lt-LT"/>
          </a:p>
        </p:txBody>
      </p:sp>
      <p:sp>
        <p:nvSpPr>
          <p:cNvPr id="6" name="Slide Number Placeholder 17"/>
          <p:cNvSpPr>
            <a:spLocks noGrp="1"/>
          </p:cNvSpPr>
          <p:nvPr>
            <p:ph type="sldNum" sz="quarter" idx="12"/>
          </p:nvPr>
        </p:nvSpPr>
        <p:spPr/>
        <p:txBody>
          <a:bodyPr/>
          <a:lstStyle>
            <a:lvl1pPr>
              <a:defRPr/>
            </a:lvl1pPr>
          </a:lstStyle>
          <a:p>
            <a:fld id="{F074927D-FA08-41D8-B537-6E39E9A4CB93}" type="slidenum">
              <a:rPr lang="lt-LT" altLang="lt-LT"/>
              <a:pPr/>
              <a:t>‹#›</a:t>
            </a:fld>
            <a:endParaRPr lang="lt-LT" altLang="lt-LT"/>
          </a:p>
        </p:txBody>
      </p:sp>
    </p:spTree>
    <p:extLst>
      <p:ext uri="{BB962C8B-B14F-4D97-AF65-F5344CB8AC3E}">
        <p14:creationId xmlns:p14="http://schemas.microsoft.com/office/powerpoint/2010/main" val="2726434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FB1A339E-CBC2-4725-9996-3E6C0E017E42}" type="datetimeFigureOut">
              <a:rPr lang="lt-LT"/>
              <a:pPr>
                <a:defRPr/>
              </a:pPr>
              <a:t>2019-12-11</a:t>
            </a:fld>
            <a:endParaRPr lang="lt-LT"/>
          </a:p>
        </p:txBody>
      </p:sp>
      <p:sp>
        <p:nvSpPr>
          <p:cNvPr id="5" name="Footer Placeholder 21"/>
          <p:cNvSpPr>
            <a:spLocks noGrp="1"/>
          </p:cNvSpPr>
          <p:nvPr>
            <p:ph type="ftr" sz="quarter" idx="11"/>
          </p:nvPr>
        </p:nvSpPr>
        <p:spPr/>
        <p:txBody>
          <a:bodyPr/>
          <a:lstStyle>
            <a:lvl1pPr>
              <a:defRPr/>
            </a:lvl1pPr>
          </a:lstStyle>
          <a:p>
            <a:pPr>
              <a:defRPr/>
            </a:pPr>
            <a:endParaRPr lang="lt-LT"/>
          </a:p>
        </p:txBody>
      </p:sp>
      <p:sp>
        <p:nvSpPr>
          <p:cNvPr id="6" name="Slide Number Placeholder 17"/>
          <p:cNvSpPr>
            <a:spLocks noGrp="1"/>
          </p:cNvSpPr>
          <p:nvPr>
            <p:ph type="sldNum" sz="quarter" idx="12"/>
          </p:nvPr>
        </p:nvSpPr>
        <p:spPr/>
        <p:txBody>
          <a:bodyPr/>
          <a:lstStyle>
            <a:lvl1pPr>
              <a:defRPr/>
            </a:lvl1pPr>
          </a:lstStyle>
          <a:p>
            <a:fld id="{EAE387E4-4EEB-4858-9546-0EDA16C7E60D}" type="slidenum">
              <a:rPr lang="lt-LT" altLang="lt-LT"/>
              <a:pPr/>
              <a:t>‹#›</a:t>
            </a:fld>
            <a:endParaRPr lang="lt-LT" altLang="lt-LT"/>
          </a:p>
        </p:txBody>
      </p:sp>
    </p:spTree>
    <p:extLst>
      <p:ext uri="{BB962C8B-B14F-4D97-AF65-F5344CB8AC3E}">
        <p14:creationId xmlns:p14="http://schemas.microsoft.com/office/powerpoint/2010/main" val="428061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98251D1B-916A-4F53-A2E1-32DC40B922C3}" type="datetimeFigureOut">
              <a:rPr lang="lt-LT"/>
              <a:pPr>
                <a:defRPr/>
              </a:pPr>
              <a:t>2019-12-11</a:t>
            </a:fld>
            <a:endParaRPr lang="lt-LT"/>
          </a:p>
        </p:txBody>
      </p:sp>
      <p:sp>
        <p:nvSpPr>
          <p:cNvPr id="7" name="Footer Placeholder 4"/>
          <p:cNvSpPr>
            <a:spLocks noGrp="1"/>
          </p:cNvSpPr>
          <p:nvPr>
            <p:ph type="ftr" sz="quarter" idx="11"/>
          </p:nvPr>
        </p:nvSpPr>
        <p:spPr/>
        <p:txBody>
          <a:bodyPr/>
          <a:lstStyle>
            <a:lvl1pPr>
              <a:defRPr/>
            </a:lvl1pPr>
            <a:extLst/>
          </a:lstStyle>
          <a:p>
            <a:pPr>
              <a:defRPr/>
            </a:pPr>
            <a:endParaRPr lang="lt-LT"/>
          </a:p>
        </p:txBody>
      </p:sp>
      <p:sp>
        <p:nvSpPr>
          <p:cNvPr id="8" name="Slide Number Placeholder 5"/>
          <p:cNvSpPr>
            <a:spLocks noGrp="1"/>
          </p:cNvSpPr>
          <p:nvPr>
            <p:ph type="sldNum" sz="quarter" idx="12"/>
          </p:nvPr>
        </p:nvSpPr>
        <p:spPr/>
        <p:txBody>
          <a:bodyPr/>
          <a:lstStyle>
            <a:lvl1pPr>
              <a:defRPr/>
            </a:lvl1pPr>
          </a:lstStyle>
          <a:p>
            <a:fld id="{A3D498C1-F28E-426E-A4D8-B4792F18539F}" type="slidenum">
              <a:rPr lang="lt-LT" altLang="lt-LT"/>
              <a:pPr/>
              <a:t>‹#›</a:t>
            </a:fld>
            <a:endParaRPr lang="lt-LT" altLang="lt-LT"/>
          </a:p>
        </p:txBody>
      </p:sp>
    </p:spTree>
    <p:extLst>
      <p:ext uri="{BB962C8B-B14F-4D97-AF65-F5344CB8AC3E}">
        <p14:creationId xmlns:p14="http://schemas.microsoft.com/office/powerpoint/2010/main" val="6906015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1B2E5441-A931-4A20-9647-934EFBF49C45}" type="datetimeFigureOut">
              <a:rPr lang="lt-LT"/>
              <a:pPr>
                <a:defRPr/>
              </a:pPr>
              <a:t>2019-12-11</a:t>
            </a:fld>
            <a:endParaRPr lang="lt-LT"/>
          </a:p>
        </p:txBody>
      </p:sp>
      <p:sp>
        <p:nvSpPr>
          <p:cNvPr id="6" name="Footer Placeholder 5"/>
          <p:cNvSpPr>
            <a:spLocks noGrp="1"/>
          </p:cNvSpPr>
          <p:nvPr>
            <p:ph type="ftr" sz="quarter" idx="11"/>
          </p:nvPr>
        </p:nvSpPr>
        <p:spPr/>
        <p:txBody>
          <a:bodyPr/>
          <a:lstStyle>
            <a:lvl1pPr>
              <a:defRPr/>
            </a:lvl1pPr>
            <a:extLst/>
          </a:lstStyle>
          <a:p>
            <a:pPr>
              <a:defRPr/>
            </a:pPr>
            <a:endParaRPr lang="lt-LT"/>
          </a:p>
        </p:txBody>
      </p:sp>
      <p:sp>
        <p:nvSpPr>
          <p:cNvPr id="7" name="Slide Number Placeholder 6"/>
          <p:cNvSpPr>
            <a:spLocks noGrp="1"/>
          </p:cNvSpPr>
          <p:nvPr>
            <p:ph type="sldNum" sz="quarter" idx="12"/>
          </p:nvPr>
        </p:nvSpPr>
        <p:spPr/>
        <p:txBody>
          <a:bodyPr/>
          <a:lstStyle>
            <a:lvl1pPr>
              <a:defRPr/>
            </a:lvl1pPr>
          </a:lstStyle>
          <a:p>
            <a:fld id="{83FF15A1-7CAB-4520-AA43-D13F8F2B483F}" type="slidenum">
              <a:rPr lang="lt-LT" altLang="lt-LT"/>
              <a:pPr/>
              <a:t>‹#›</a:t>
            </a:fld>
            <a:endParaRPr lang="lt-LT" altLang="lt-LT"/>
          </a:p>
        </p:txBody>
      </p:sp>
    </p:spTree>
    <p:extLst>
      <p:ext uri="{BB962C8B-B14F-4D97-AF65-F5344CB8AC3E}">
        <p14:creationId xmlns:p14="http://schemas.microsoft.com/office/powerpoint/2010/main" val="3040470262"/>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178B91C9-348A-4225-A8FA-A34522FAA16E}" type="datetimeFigureOut">
              <a:rPr lang="lt-LT"/>
              <a:pPr>
                <a:defRPr/>
              </a:pPr>
              <a:t>2019-12-11</a:t>
            </a:fld>
            <a:endParaRPr lang="lt-LT"/>
          </a:p>
        </p:txBody>
      </p:sp>
      <p:sp>
        <p:nvSpPr>
          <p:cNvPr id="8" name="Footer Placeholder 7"/>
          <p:cNvSpPr>
            <a:spLocks noGrp="1"/>
          </p:cNvSpPr>
          <p:nvPr>
            <p:ph type="ftr" sz="quarter" idx="11"/>
          </p:nvPr>
        </p:nvSpPr>
        <p:spPr/>
        <p:txBody>
          <a:bodyPr/>
          <a:lstStyle>
            <a:lvl1pPr>
              <a:defRPr/>
            </a:lvl1pPr>
            <a:extLst/>
          </a:lstStyle>
          <a:p>
            <a:pPr>
              <a:defRPr/>
            </a:pPr>
            <a:endParaRPr lang="lt-LT"/>
          </a:p>
        </p:txBody>
      </p:sp>
      <p:sp>
        <p:nvSpPr>
          <p:cNvPr id="9" name="Slide Number Placeholder 8"/>
          <p:cNvSpPr>
            <a:spLocks noGrp="1"/>
          </p:cNvSpPr>
          <p:nvPr>
            <p:ph type="sldNum" sz="quarter" idx="12"/>
          </p:nvPr>
        </p:nvSpPr>
        <p:spPr/>
        <p:txBody>
          <a:bodyPr/>
          <a:lstStyle>
            <a:lvl1pPr>
              <a:defRPr/>
            </a:lvl1pPr>
          </a:lstStyle>
          <a:p>
            <a:fld id="{0139855B-3A12-49B0-8F91-B4D23B62428E}" type="slidenum">
              <a:rPr lang="lt-LT" altLang="lt-LT"/>
              <a:pPr/>
              <a:t>‹#›</a:t>
            </a:fld>
            <a:endParaRPr lang="lt-LT" altLang="lt-LT"/>
          </a:p>
        </p:txBody>
      </p:sp>
    </p:spTree>
    <p:extLst>
      <p:ext uri="{BB962C8B-B14F-4D97-AF65-F5344CB8AC3E}">
        <p14:creationId xmlns:p14="http://schemas.microsoft.com/office/powerpoint/2010/main" val="258379400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E46774CF-CB67-4396-9DD5-D722DA385009}" type="datetimeFigureOut">
              <a:rPr lang="lt-LT"/>
              <a:pPr>
                <a:defRPr/>
              </a:pPr>
              <a:t>2019-12-11</a:t>
            </a:fld>
            <a:endParaRPr lang="lt-LT"/>
          </a:p>
        </p:txBody>
      </p:sp>
      <p:sp>
        <p:nvSpPr>
          <p:cNvPr id="4" name="Footer Placeholder 3"/>
          <p:cNvSpPr>
            <a:spLocks noGrp="1"/>
          </p:cNvSpPr>
          <p:nvPr>
            <p:ph type="ftr" sz="quarter" idx="11"/>
          </p:nvPr>
        </p:nvSpPr>
        <p:spPr/>
        <p:txBody>
          <a:bodyPr/>
          <a:lstStyle>
            <a:lvl1pPr>
              <a:defRPr/>
            </a:lvl1pPr>
            <a:extLst/>
          </a:lstStyle>
          <a:p>
            <a:pPr>
              <a:defRPr/>
            </a:pPr>
            <a:endParaRPr lang="lt-LT"/>
          </a:p>
        </p:txBody>
      </p:sp>
      <p:sp>
        <p:nvSpPr>
          <p:cNvPr id="5" name="Slide Number Placeholder 4"/>
          <p:cNvSpPr>
            <a:spLocks noGrp="1"/>
          </p:cNvSpPr>
          <p:nvPr>
            <p:ph type="sldNum" sz="quarter" idx="12"/>
          </p:nvPr>
        </p:nvSpPr>
        <p:spPr/>
        <p:txBody>
          <a:bodyPr/>
          <a:lstStyle>
            <a:lvl1pPr>
              <a:defRPr/>
            </a:lvl1pPr>
          </a:lstStyle>
          <a:p>
            <a:fld id="{07CE4913-082E-4CA4-B748-6A768B2FE727}" type="slidenum">
              <a:rPr lang="lt-LT" altLang="lt-LT"/>
              <a:pPr/>
              <a:t>‹#›</a:t>
            </a:fld>
            <a:endParaRPr lang="lt-LT" altLang="lt-LT"/>
          </a:p>
        </p:txBody>
      </p:sp>
    </p:spTree>
    <p:extLst>
      <p:ext uri="{BB962C8B-B14F-4D97-AF65-F5344CB8AC3E}">
        <p14:creationId xmlns:p14="http://schemas.microsoft.com/office/powerpoint/2010/main" val="761524145"/>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2E75B9AA-BEC8-4C4F-8A76-CE6059B5057F}" type="datetimeFigureOut">
              <a:rPr lang="lt-LT"/>
              <a:pPr>
                <a:defRPr/>
              </a:pPr>
              <a:t>2019-12-11</a:t>
            </a:fld>
            <a:endParaRPr lang="lt-LT"/>
          </a:p>
        </p:txBody>
      </p:sp>
      <p:sp>
        <p:nvSpPr>
          <p:cNvPr id="3" name="Footer Placeholder 21"/>
          <p:cNvSpPr>
            <a:spLocks noGrp="1"/>
          </p:cNvSpPr>
          <p:nvPr>
            <p:ph type="ftr" sz="quarter" idx="11"/>
          </p:nvPr>
        </p:nvSpPr>
        <p:spPr/>
        <p:txBody>
          <a:bodyPr/>
          <a:lstStyle>
            <a:lvl1pPr>
              <a:defRPr/>
            </a:lvl1pPr>
          </a:lstStyle>
          <a:p>
            <a:pPr>
              <a:defRPr/>
            </a:pPr>
            <a:endParaRPr lang="lt-LT"/>
          </a:p>
        </p:txBody>
      </p:sp>
      <p:sp>
        <p:nvSpPr>
          <p:cNvPr id="4" name="Slide Number Placeholder 17"/>
          <p:cNvSpPr>
            <a:spLocks noGrp="1"/>
          </p:cNvSpPr>
          <p:nvPr>
            <p:ph type="sldNum" sz="quarter" idx="12"/>
          </p:nvPr>
        </p:nvSpPr>
        <p:spPr/>
        <p:txBody>
          <a:bodyPr/>
          <a:lstStyle>
            <a:lvl1pPr>
              <a:defRPr/>
            </a:lvl1pPr>
          </a:lstStyle>
          <a:p>
            <a:fld id="{19B0B457-21D4-4902-BCF5-053ED7A7CB64}" type="slidenum">
              <a:rPr lang="lt-LT" altLang="lt-LT"/>
              <a:pPr/>
              <a:t>‹#›</a:t>
            </a:fld>
            <a:endParaRPr lang="lt-LT" altLang="lt-LT"/>
          </a:p>
        </p:txBody>
      </p:sp>
    </p:spTree>
    <p:extLst>
      <p:ext uri="{BB962C8B-B14F-4D97-AF65-F5344CB8AC3E}">
        <p14:creationId xmlns:p14="http://schemas.microsoft.com/office/powerpoint/2010/main" val="3526127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5F8A7CA3-89AA-4E08-B50E-BE04CCEBDC11}" type="datetimeFigureOut">
              <a:rPr lang="lt-LT"/>
              <a:pPr>
                <a:defRPr/>
              </a:pPr>
              <a:t>2019-12-11</a:t>
            </a:fld>
            <a:endParaRPr lang="lt-LT"/>
          </a:p>
        </p:txBody>
      </p:sp>
      <p:sp>
        <p:nvSpPr>
          <p:cNvPr id="6" name="Footer Placeholder 5"/>
          <p:cNvSpPr>
            <a:spLocks noGrp="1"/>
          </p:cNvSpPr>
          <p:nvPr>
            <p:ph type="ftr" sz="quarter" idx="11"/>
          </p:nvPr>
        </p:nvSpPr>
        <p:spPr/>
        <p:txBody>
          <a:bodyPr/>
          <a:lstStyle>
            <a:lvl1pPr>
              <a:defRPr/>
            </a:lvl1pPr>
            <a:extLst/>
          </a:lstStyle>
          <a:p>
            <a:pPr>
              <a:defRPr/>
            </a:pPr>
            <a:endParaRPr lang="lt-LT"/>
          </a:p>
        </p:txBody>
      </p:sp>
      <p:sp>
        <p:nvSpPr>
          <p:cNvPr id="7" name="Slide Number Placeholder 6"/>
          <p:cNvSpPr>
            <a:spLocks noGrp="1"/>
          </p:cNvSpPr>
          <p:nvPr>
            <p:ph type="sldNum" sz="quarter" idx="12"/>
          </p:nvPr>
        </p:nvSpPr>
        <p:spPr/>
        <p:txBody>
          <a:bodyPr/>
          <a:lstStyle>
            <a:lvl1pPr>
              <a:defRPr/>
            </a:lvl1pPr>
          </a:lstStyle>
          <a:p>
            <a:fld id="{AADDDEFE-E262-4587-B905-9662AFE609AA}" type="slidenum">
              <a:rPr lang="lt-LT" altLang="lt-LT"/>
              <a:pPr/>
              <a:t>‹#›</a:t>
            </a:fld>
            <a:endParaRPr lang="lt-LT" altLang="lt-LT"/>
          </a:p>
        </p:txBody>
      </p:sp>
    </p:spTree>
    <p:extLst>
      <p:ext uri="{BB962C8B-B14F-4D97-AF65-F5344CB8AC3E}">
        <p14:creationId xmlns:p14="http://schemas.microsoft.com/office/powerpoint/2010/main" val="296423755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latin typeface="+mn-lt"/>
              <a:cs typeface="+mn-cs"/>
            </a:endParaRPr>
          </a:p>
        </p:txBody>
      </p:sp>
      <p:sp>
        <p:nvSpPr>
          <p:cNvPr id="6" name="Freeform 15"/>
          <p:cNvSpPr>
            <a:spLocks/>
          </p:cNvSpPr>
          <p:nvPr/>
        </p:nvSpPr>
        <p:spPr bwMode="auto">
          <a:xfrm>
            <a:off x="485775" y="5938838"/>
            <a:ext cx="3690938"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lt-LT"/>
          </a:p>
        </p:txBody>
      </p:sp>
      <p:sp>
        <p:nvSpPr>
          <p:cNvPr id="7" name="Right Triangle 6"/>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47FA4E41-A02D-449B-A0EB-ECDE5016B899}" type="datetimeFigureOut">
              <a:rPr lang="lt-LT"/>
              <a:pPr>
                <a:defRPr/>
              </a:pPr>
              <a:t>2019-12-11</a:t>
            </a:fld>
            <a:endParaRPr lang="lt-LT"/>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lt-LT"/>
          </a:p>
        </p:txBody>
      </p:sp>
      <p:sp>
        <p:nvSpPr>
          <p:cNvPr id="13" name="Slide Number Placeholder 6"/>
          <p:cNvSpPr>
            <a:spLocks noGrp="1"/>
          </p:cNvSpPr>
          <p:nvPr>
            <p:ph type="sldNum" sz="quarter" idx="12"/>
          </p:nvPr>
        </p:nvSpPr>
        <p:spPr/>
        <p:txBody>
          <a:bodyPr/>
          <a:lstStyle>
            <a:lvl1pPr>
              <a:defRPr/>
            </a:lvl1pPr>
          </a:lstStyle>
          <a:p>
            <a:fld id="{17079EB6-8035-4CD0-B629-1E6B1895AC9F}" type="slidenum">
              <a:rPr lang="lt-LT" altLang="lt-LT"/>
              <a:pPr/>
              <a:t>‹#›</a:t>
            </a:fld>
            <a:endParaRPr lang="lt-LT" altLang="lt-LT"/>
          </a:p>
        </p:txBody>
      </p:sp>
    </p:spTree>
    <p:extLst>
      <p:ext uri="{BB962C8B-B14F-4D97-AF65-F5344CB8AC3E}">
        <p14:creationId xmlns:p14="http://schemas.microsoft.com/office/powerpoint/2010/main" val="237027396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bright="70000" contrast="-70000"/>
            <a:extLst>
              <a:ext uri="{BEBA8EAE-BF5A-486C-A8C5-ECC9F3942E4B}">
                <a14:imgProps xmlns:a14="http://schemas.microsoft.com/office/drawing/2010/main">
                  <a14:imgLayer r:embed="rId14">
                    <a14:imgEffect>
                      <a14:artisticPhotocopy/>
                    </a14:imgEffect>
                    <a14:imgEffect>
                      <a14:colorTemperature colorTemp="47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latin typeface="+mn-lt"/>
              <a:cs typeface="+mn-cs"/>
            </a:endParaRPr>
          </a:p>
        </p:txBody>
      </p:sp>
      <p:sp>
        <p:nvSpPr>
          <p:cNvPr id="1027" name="Freeform 11"/>
          <p:cNvSpPr>
            <a:spLocks/>
          </p:cNvSpPr>
          <p:nvPr/>
        </p:nvSpPr>
        <p:spPr bwMode="auto">
          <a:xfrm>
            <a:off x="485775" y="5938838"/>
            <a:ext cx="3690938"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lt-LT"/>
          </a:p>
        </p:txBody>
      </p:sp>
      <p:sp>
        <p:nvSpPr>
          <p:cNvPr id="14" name="Right Triangle 13"/>
          <p:cNvSpPr>
            <a:spLocks/>
          </p:cNvSpPr>
          <p:nvPr/>
        </p:nvSpPr>
        <p:spPr bwMode="auto">
          <a:xfrm>
            <a:off x="-6042" y="5791253"/>
            <a:ext cx="3402314" cy="1080868"/>
          </a:xfrm>
          <a:prstGeom prst="rtTriangle">
            <a:avLst/>
          </a:prstGeom>
          <a:blipFill>
            <a:blip r:embed="rId1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lt-LT" smtClean="0"/>
              <a:t>Click to edit Master text styles</a:t>
            </a:r>
          </a:p>
          <a:p>
            <a:pPr lvl="1"/>
            <a:r>
              <a:rPr lang="en-US" altLang="lt-LT" smtClean="0"/>
              <a:t>Second level</a:t>
            </a:r>
          </a:p>
          <a:p>
            <a:pPr lvl="2"/>
            <a:r>
              <a:rPr lang="en-US" altLang="lt-LT" smtClean="0"/>
              <a:t>Third level</a:t>
            </a:r>
          </a:p>
          <a:p>
            <a:pPr lvl="3"/>
            <a:r>
              <a:rPr lang="en-US" altLang="lt-LT" smtClean="0"/>
              <a:t>Fourth level</a:t>
            </a:r>
          </a:p>
          <a:p>
            <a:pPr lvl="4"/>
            <a:r>
              <a:rPr lang="en-US" altLang="lt-LT"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2971CCE2-F6C2-4A6D-B9E6-97070270DC0D}" type="datetimeFigureOut">
              <a:rPr lang="lt-LT"/>
              <a:pPr>
                <a:defRPr/>
              </a:pPr>
              <a:t>2019-12-11</a:t>
            </a:fld>
            <a:endParaRPr lang="lt-LT"/>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lt-LT"/>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vl1pPr>
          </a:lstStyle>
          <a:p>
            <a:fld id="{202E7B4C-6522-4293-AC36-F073345648A1}" type="slidenum">
              <a:rPr lang="lt-LT" altLang="lt-LT"/>
              <a:pPr/>
              <a:t>‹#›</a:t>
            </a:fld>
            <a:endParaRPr lang="lt-LT" altLang="lt-LT"/>
          </a:p>
        </p:txBody>
      </p:sp>
    </p:spTree>
  </p:cSld>
  <p:clrMap bg1="lt1" tx1="dk1" bg2="lt2" tx2="dk2" accent1="accent1" accent2="accent2" accent3="accent3" accent4="accent4" accent5="accent5" accent6="accent6" hlink="hlink" folHlink="folHlink"/>
  <p:sldLayoutIdLst>
    <p:sldLayoutId id="2147484151" r:id="rId1"/>
    <p:sldLayoutId id="2147484147" r:id="rId2"/>
    <p:sldLayoutId id="2147484152" r:id="rId3"/>
    <p:sldLayoutId id="2147484153" r:id="rId4"/>
    <p:sldLayoutId id="2147484154" r:id="rId5"/>
    <p:sldLayoutId id="2147484155" r:id="rId6"/>
    <p:sldLayoutId id="2147484148" r:id="rId7"/>
    <p:sldLayoutId id="2147484156" r:id="rId8"/>
    <p:sldLayoutId id="2147484157" r:id="rId9"/>
    <p:sldLayoutId id="2147484149" r:id="rId10"/>
    <p:sldLayoutId id="2147484150"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elektrenumiestovvg@gmail.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emvvg.lt/kvietimai/"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esinvesticijos.l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emvvg.lt/"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e-tar.lt/portal/lt/legalAct/ae8d03500a7111e9a5eaf2cd290f1944/asr" TargetMode="External"/><Relationship Id="rId2" Type="http://schemas.openxmlformats.org/officeDocument/2006/relationships/hyperlink" Target="http://www.emvvg.lt/kvietimai/"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www.esinvesticijos.lt/"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132856"/>
            <a:ext cx="7772400" cy="1468719"/>
          </a:xfrm>
        </p:spPr>
        <p:txBody>
          <a:bodyPr>
            <a:noAutofit/>
          </a:bodyPr>
          <a:lstStyle/>
          <a:p>
            <a:pPr algn="ctr" eaLnBrk="1" fontAlgn="auto" hangingPunct="1">
              <a:spcAft>
                <a:spcPts val="0"/>
              </a:spcAft>
              <a:defRPr/>
            </a:pPr>
            <a:r>
              <a:rPr lang="lt-LT" sz="2000" dirty="0" smtClean="0">
                <a:effectLst/>
              </a:rPr>
              <a:t/>
            </a:r>
            <a:br>
              <a:rPr lang="lt-LT" sz="2000" dirty="0" smtClean="0">
                <a:effectLst/>
              </a:rPr>
            </a:br>
            <a:r>
              <a:rPr lang="lt-LT" sz="2000" dirty="0">
                <a:effectLst/>
              </a:rPr>
              <a:t/>
            </a:r>
            <a:br>
              <a:rPr lang="lt-LT" sz="2000" dirty="0">
                <a:effectLst/>
              </a:rPr>
            </a:br>
            <a:r>
              <a:rPr lang="lt-LT" sz="2000" dirty="0" smtClean="0">
                <a:effectLst/>
              </a:rPr>
              <a:t/>
            </a:r>
            <a:br>
              <a:rPr lang="lt-LT" sz="2000" dirty="0" smtClean="0">
                <a:effectLst/>
              </a:rPr>
            </a:br>
            <a:r>
              <a:rPr lang="lt-LT" sz="2000" dirty="0">
                <a:effectLst/>
              </a:rPr>
              <a:t/>
            </a:r>
            <a:br>
              <a:rPr lang="lt-LT" sz="2000" dirty="0">
                <a:effectLst/>
              </a:rPr>
            </a:br>
            <a:r>
              <a:rPr lang="lt-LT" sz="2000" dirty="0" smtClean="0">
                <a:effectLst/>
              </a:rPr>
              <a:t/>
            </a:r>
            <a:br>
              <a:rPr lang="lt-LT" sz="2000" dirty="0" smtClean="0">
                <a:effectLst/>
              </a:rPr>
            </a:br>
            <a:r>
              <a:rPr lang="lt-LT" sz="2000" dirty="0">
                <a:effectLst/>
              </a:rPr>
              <a:t/>
            </a:r>
            <a:br>
              <a:rPr lang="lt-LT" sz="2000" dirty="0">
                <a:effectLst/>
              </a:rPr>
            </a:br>
            <a:r>
              <a:rPr lang="lt-LT" sz="2000" dirty="0" smtClean="0">
                <a:effectLst/>
              </a:rPr>
              <a:t/>
            </a:r>
            <a:br>
              <a:rPr lang="lt-LT" sz="2000" dirty="0" smtClean="0">
                <a:effectLst/>
              </a:rPr>
            </a:br>
            <a:r>
              <a:rPr lang="lt-LT" sz="2000" dirty="0">
                <a:effectLst/>
              </a:rPr>
              <a:t/>
            </a:r>
            <a:br>
              <a:rPr lang="lt-LT" sz="2000" dirty="0">
                <a:effectLst/>
              </a:rPr>
            </a:br>
            <a:r>
              <a:rPr lang="lt-LT" sz="2000" dirty="0" smtClean="0">
                <a:effectLst/>
              </a:rPr>
              <a:t/>
            </a:r>
            <a:br>
              <a:rPr lang="lt-LT" sz="2000" dirty="0" smtClean="0">
                <a:effectLst/>
              </a:rPr>
            </a:br>
            <a:r>
              <a:rPr lang="lt-LT" sz="2000" dirty="0">
                <a:effectLst/>
              </a:rPr>
              <a:t/>
            </a:r>
            <a:br>
              <a:rPr lang="lt-LT" sz="2000" dirty="0">
                <a:effectLst/>
              </a:rPr>
            </a:br>
            <a:r>
              <a:rPr lang="lt-LT" sz="2000" dirty="0" smtClean="0">
                <a:effectLst/>
              </a:rPr>
              <a:t/>
            </a:r>
            <a:br>
              <a:rPr lang="lt-LT" sz="2000" dirty="0" smtClean="0">
                <a:effectLst/>
              </a:rPr>
            </a:br>
            <a:r>
              <a:rPr lang="lt-LT" sz="2000" dirty="0">
                <a:effectLst/>
              </a:rPr>
              <a:t/>
            </a:r>
            <a:br>
              <a:rPr lang="lt-LT" sz="2000" dirty="0">
                <a:effectLst/>
              </a:rPr>
            </a:br>
            <a:r>
              <a:rPr lang="lt-LT" sz="2000" dirty="0" smtClean="0">
                <a:effectLst/>
              </a:rPr>
              <a:t/>
            </a:r>
            <a:br>
              <a:rPr lang="lt-LT" sz="2000" dirty="0" smtClean="0">
                <a:effectLst/>
              </a:rPr>
            </a:br>
            <a:r>
              <a:rPr lang="lt-LT" sz="2000" dirty="0">
                <a:effectLst/>
              </a:rPr>
              <a:t/>
            </a:r>
            <a:br>
              <a:rPr lang="lt-LT" sz="2000" dirty="0">
                <a:effectLst/>
              </a:rPr>
            </a:br>
            <a:r>
              <a:rPr lang="lt-LT" sz="2000" dirty="0" smtClean="0">
                <a:effectLst/>
              </a:rPr>
              <a:t/>
            </a:r>
            <a:br>
              <a:rPr lang="lt-LT" sz="2000" dirty="0" smtClean="0">
                <a:effectLst/>
              </a:rPr>
            </a:br>
            <a:r>
              <a:rPr lang="lt-LT" sz="2000" dirty="0">
                <a:effectLst/>
              </a:rPr>
              <a:t/>
            </a:r>
            <a:br>
              <a:rPr lang="lt-LT" sz="2000" dirty="0">
                <a:effectLst/>
              </a:rPr>
            </a:br>
            <a:r>
              <a:rPr lang="lt-LT" sz="2000" dirty="0" smtClean="0">
                <a:effectLst/>
              </a:rPr>
              <a:t/>
            </a:r>
            <a:br>
              <a:rPr lang="lt-LT" sz="2000" dirty="0" smtClean="0">
                <a:effectLst/>
              </a:rPr>
            </a:br>
            <a:r>
              <a:rPr lang="lt-LT" sz="2000" dirty="0" smtClean="0">
                <a:effectLst/>
              </a:rPr>
              <a:t/>
            </a:r>
            <a:br>
              <a:rPr lang="lt-LT" sz="2000" dirty="0" smtClean="0">
                <a:effectLst/>
              </a:rPr>
            </a:br>
            <a:r>
              <a:rPr lang="lt-LT" sz="2000" dirty="0" smtClean="0">
                <a:effectLst/>
              </a:rPr>
              <a:t/>
            </a:r>
            <a:br>
              <a:rPr lang="lt-LT" sz="2000" dirty="0" smtClean="0">
                <a:effectLst/>
              </a:rPr>
            </a:br>
            <a:r>
              <a:rPr lang="lt-LT" sz="2000" dirty="0" smtClean="0">
                <a:effectLst/>
              </a:rPr>
              <a:t> </a:t>
            </a:r>
            <a:br>
              <a:rPr lang="lt-LT" sz="2000" dirty="0" smtClean="0">
                <a:effectLst/>
              </a:rPr>
            </a:br>
            <a:r>
              <a:rPr lang="lt-LT" sz="2000" dirty="0">
                <a:effectLst/>
              </a:rPr>
              <a:t/>
            </a:r>
            <a:br>
              <a:rPr lang="lt-LT" sz="2000" dirty="0">
                <a:effectLst/>
              </a:rPr>
            </a:br>
            <a:r>
              <a:rPr lang="lt-LT" sz="2000" dirty="0" smtClean="0">
                <a:effectLst/>
              </a:rPr>
              <a:t/>
            </a:r>
            <a:br>
              <a:rPr lang="lt-LT" sz="2000" dirty="0" smtClean="0">
                <a:effectLst/>
              </a:rPr>
            </a:br>
            <a:r>
              <a:rPr lang="lt-LT" sz="2000" dirty="0" smtClean="0">
                <a:effectLst/>
              </a:rPr>
              <a:t/>
            </a:r>
            <a:br>
              <a:rPr lang="lt-LT" sz="2000" dirty="0" smtClean="0">
                <a:effectLst/>
              </a:rPr>
            </a:br>
            <a:r>
              <a:rPr lang="lt-LT" sz="2000" dirty="0">
                <a:effectLst/>
              </a:rPr>
              <a:t/>
            </a:r>
            <a:br>
              <a:rPr lang="lt-LT" sz="2000" dirty="0">
                <a:effectLst/>
              </a:rPr>
            </a:br>
            <a:r>
              <a:rPr lang="lt-LT" sz="2000" dirty="0" smtClean="0">
                <a:effectLst/>
              </a:rPr>
              <a:t/>
            </a:r>
            <a:br>
              <a:rPr lang="lt-LT" sz="2000" dirty="0" smtClean="0">
                <a:effectLst/>
              </a:rPr>
            </a:br>
            <a:r>
              <a:rPr lang="lt-LT" sz="2000" dirty="0">
                <a:effectLst/>
              </a:rPr>
              <a:t/>
            </a:r>
            <a:br>
              <a:rPr lang="lt-LT" sz="2000" dirty="0">
                <a:effectLst/>
              </a:rPr>
            </a:br>
            <a:r>
              <a:rPr lang="lt-LT" sz="2000" dirty="0" smtClean="0">
                <a:effectLst/>
              </a:rPr>
              <a:t>Elektrėnų miesto vietos plėtros strategijos </a:t>
            </a:r>
            <a:br>
              <a:rPr lang="lt-LT" sz="2000" dirty="0" smtClean="0">
                <a:effectLst/>
              </a:rPr>
            </a:br>
            <a:r>
              <a:rPr lang="lt-LT" sz="2000" dirty="0" smtClean="0">
                <a:effectLst/>
              </a:rPr>
              <a:t>2016 – 2022 m. įgyvendinimas</a:t>
            </a:r>
            <a:br>
              <a:rPr lang="lt-LT" sz="2000" dirty="0" smtClean="0">
                <a:effectLst/>
              </a:rPr>
            </a:br>
            <a:r>
              <a:rPr lang="lt-LT" sz="2000" dirty="0" smtClean="0">
                <a:effectLst/>
              </a:rPr>
              <a:t>MOKYMAI VIETOS PLĖTROS PROJEKTŲ RENGĖJAMS</a:t>
            </a:r>
            <a:r>
              <a:rPr lang="lt-LT" sz="2000" dirty="0">
                <a:effectLst/>
              </a:rPr>
              <a:t/>
            </a:r>
            <a:br>
              <a:rPr lang="lt-LT" sz="2000" dirty="0">
                <a:effectLst/>
              </a:rPr>
            </a:br>
            <a:endParaRPr lang="lt-LT" sz="2000" dirty="0"/>
          </a:p>
        </p:txBody>
      </p:sp>
      <p:sp>
        <p:nvSpPr>
          <p:cNvPr id="11267" name="Subtitle 2"/>
          <p:cNvSpPr>
            <a:spLocks noGrp="1"/>
          </p:cNvSpPr>
          <p:nvPr>
            <p:ph type="subTitle" idx="1"/>
          </p:nvPr>
        </p:nvSpPr>
        <p:spPr>
          <a:xfrm>
            <a:off x="539750" y="4365625"/>
            <a:ext cx="7772400" cy="1200150"/>
          </a:xfrm>
        </p:spPr>
        <p:txBody>
          <a:bodyPr/>
          <a:lstStyle/>
          <a:p>
            <a:pPr marR="0" algn="ctr" eaLnBrk="1" hangingPunct="1"/>
            <a:r>
              <a:rPr lang="lt-LT" altLang="lt-LT" sz="2000" dirty="0" smtClean="0">
                <a:latin typeface="Calibri" pitchFamily="34" charset="0"/>
                <a:cs typeface="Times New Roman" pitchFamily="18" charset="0"/>
              </a:rPr>
              <a:t>Juozas Meldžiukas</a:t>
            </a:r>
          </a:p>
          <a:p>
            <a:pPr marR="0" algn="ctr" eaLnBrk="1" hangingPunct="1"/>
            <a:r>
              <a:rPr lang="lt-LT" altLang="lt-LT" sz="2000" dirty="0" smtClean="0">
                <a:latin typeface="Calibri" pitchFamily="34" charset="0"/>
                <a:cs typeface="Times New Roman" pitchFamily="18" charset="0"/>
              </a:rPr>
              <a:t>2019 m. spalio 29 d.</a:t>
            </a:r>
          </a:p>
        </p:txBody>
      </p:sp>
      <p:pic>
        <p:nvPicPr>
          <p:cNvPr id="11268"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42430" y="351143"/>
            <a:ext cx="2827338"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363272" cy="5112568"/>
          </a:xfrm>
        </p:spPr>
        <p:txBody>
          <a:bodyPr/>
          <a:lstStyle/>
          <a:p>
            <a:pPr marL="109537" indent="0">
              <a:buNone/>
            </a:pPr>
            <a:r>
              <a:rPr lang="lt-LT" sz="2400" dirty="0" smtClean="0"/>
              <a:t>1. Tarpininkas </a:t>
            </a:r>
            <a:r>
              <a:rPr lang="lt-LT" sz="2400" dirty="0"/>
              <a:t>– asmuo, </a:t>
            </a:r>
            <a:r>
              <a:rPr lang="lt-LT" sz="2400" dirty="0" smtClean="0"/>
              <a:t>kuris </a:t>
            </a:r>
            <a:r>
              <a:rPr lang="lt-LT" sz="2400" dirty="0"/>
              <a:t>projekto laikotarpiu </a:t>
            </a:r>
            <a:r>
              <a:rPr lang="lt-LT" sz="2400" dirty="0" smtClean="0"/>
              <a:t>užtikrins projekto dalyvių paiešką, atranką, veiklų </a:t>
            </a:r>
            <a:r>
              <a:rPr lang="pt-BR" sz="2400" dirty="0" err="1" smtClean="0"/>
              <a:t>koordinavim</a:t>
            </a:r>
            <a:r>
              <a:rPr lang="lt-LT" sz="2400" dirty="0" smtClean="0"/>
              <a:t>ą</a:t>
            </a:r>
            <a:r>
              <a:rPr lang="pt-BR" sz="2400" dirty="0" smtClean="0"/>
              <a:t> </a:t>
            </a:r>
            <a:endParaRPr lang="lt-LT" sz="2400" dirty="0" smtClean="0"/>
          </a:p>
          <a:p>
            <a:pPr marL="109537" indent="0">
              <a:buNone/>
            </a:pPr>
            <a:r>
              <a:rPr lang="lt-LT" sz="2400" dirty="0" smtClean="0"/>
              <a:t>2</a:t>
            </a:r>
            <a:r>
              <a:rPr lang="lt-LT" sz="2400" dirty="0"/>
              <a:t>. Grupinis </a:t>
            </a:r>
            <a:r>
              <a:rPr lang="lt-LT" sz="2400" dirty="0" smtClean="0"/>
              <a:t>šeimų konsultavimas. Užsiėmimai -2 </a:t>
            </a:r>
            <a:r>
              <a:rPr lang="lt-LT" sz="2400" dirty="0"/>
              <a:t>kartus per </a:t>
            </a:r>
            <a:r>
              <a:rPr lang="lt-LT" sz="2400" dirty="0" smtClean="0"/>
              <a:t>mėn</a:t>
            </a:r>
            <a:r>
              <a:rPr lang="lt-LT" sz="2400" dirty="0"/>
              <a:t>. po </a:t>
            </a:r>
            <a:r>
              <a:rPr lang="lt-LT" sz="2400" dirty="0" smtClean="0"/>
              <a:t>2 val</a:t>
            </a:r>
            <a:r>
              <a:rPr lang="lt-LT" sz="2400" dirty="0"/>
              <a:t>., 30 </a:t>
            </a:r>
            <a:r>
              <a:rPr lang="lt-LT" sz="2400" dirty="0" smtClean="0"/>
              <a:t>šeimų, </a:t>
            </a:r>
            <a:r>
              <a:rPr lang="lt-LT" sz="2400" dirty="0"/>
              <a:t>2 k. per metus. Apie </a:t>
            </a:r>
            <a:r>
              <a:rPr lang="lt-LT" sz="2400" dirty="0" smtClean="0"/>
              <a:t>30 dalyvių.</a:t>
            </a:r>
            <a:endParaRPr lang="lt-LT" sz="2400" dirty="0"/>
          </a:p>
          <a:p>
            <a:pPr marL="109537" indent="0">
              <a:buNone/>
            </a:pPr>
            <a:r>
              <a:rPr lang="lt-LT" sz="2400" dirty="0"/>
              <a:t>3</a:t>
            </a:r>
            <a:r>
              <a:rPr lang="lt-LT" sz="2400" dirty="0" smtClean="0"/>
              <a:t>. Socialinių įgūdžiu </a:t>
            </a:r>
            <a:r>
              <a:rPr lang="lt-LT" sz="2400" dirty="0"/>
              <a:t>ugdymas, </a:t>
            </a:r>
            <a:r>
              <a:rPr lang="lt-LT" sz="2400" dirty="0" smtClean="0"/>
              <a:t>tėvystės</a:t>
            </a:r>
            <a:r>
              <a:rPr lang="lt-LT" sz="2400" dirty="0"/>
              <a:t> </a:t>
            </a:r>
            <a:r>
              <a:rPr lang="lt-LT" sz="2400" dirty="0" smtClean="0"/>
              <a:t>mokymai</a:t>
            </a:r>
            <a:r>
              <a:rPr lang="lt-LT" sz="2400" dirty="0"/>
              <a:t>. </a:t>
            </a:r>
            <a:r>
              <a:rPr lang="lt-LT" sz="2400" dirty="0" smtClean="0"/>
              <a:t>Užsiėmimai -2 </a:t>
            </a:r>
            <a:r>
              <a:rPr lang="lt-LT" sz="2400" dirty="0"/>
              <a:t>kartus </a:t>
            </a:r>
            <a:r>
              <a:rPr lang="lt-LT" sz="2400" dirty="0" smtClean="0"/>
              <a:t>per </a:t>
            </a:r>
            <a:r>
              <a:rPr lang="it-IT" sz="2400" dirty="0" smtClean="0"/>
              <a:t>m</a:t>
            </a:r>
            <a:r>
              <a:rPr lang="lt-LT" sz="2400" dirty="0" smtClean="0"/>
              <a:t>ė</a:t>
            </a:r>
            <a:r>
              <a:rPr lang="it-IT" sz="2400" dirty="0" smtClean="0"/>
              <a:t>n</a:t>
            </a:r>
            <a:r>
              <a:rPr lang="it-IT" sz="2400" dirty="0"/>
              <a:t>. </a:t>
            </a:r>
            <a:r>
              <a:rPr lang="it-IT" sz="2400" dirty="0" err="1"/>
              <a:t>po</a:t>
            </a:r>
            <a:r>
              <a:rPr lang="it-IT" sz="2400" dirty="0"/>
              <a:t> 2 </a:t>
            </a:r>
            <a:r>
              <a:rPr lang="it-IT" sz="2400" dirty="0" smtClean="0"/>
              <a:t>v</a:t>
            </a:r>
            <a:r>
              <a:rPr lang="lt-LT" sz="2400" dirty="0" smtClean="0"/>
              <a:t>a</a:t>
            </a:r>
            <a:r>
              <a:rPr lang="it-IT" sz="2400" dirty="0" smtClean="0"/>
              <a:t>l.</a:t>
            </a:r>
            <a:r>
              <a:rPr lang="lt-LT" sz="2400" dirty="0" smtClean="0"/>
              <a:t>,</a:t>
            </a:r>
            <a:r>
              <a:rPr lang="it-IT" sz="2400" dirty="0" smtClean="0"/>
              <a:t> </a:t>
            </a:r>
            <a:r>
              <a:rPr lang="it-IT" sz="2400" dirty="0"/>
              <a:t>30 </a:t>
            </a:r>
            <a:r>
              <a:rPr lang="it-IT" sz="2400" dirty="0" err="1" smtClean="0"/>
              <a:t>šeim</a:t>
            </a:r>
            <a:r>
              <a:rPr lang="lt-LT" sz="2400" dirty="0" smtClean="0"/>
              <a:t>ų</a:t>
            </a:r>
            <a:r>
              <a:rPr lang="it-IT" sz="2400" dirty="0" smtClean="0"/>
              <a:t> </a:t>
            </a:r>
            <a:r>
              <a:rPr lang="it-IT" sz="2400" dirty="0"/>
              <a:t>2  k. </a:t>
            </a:r>
            <a:r>
              <a:rPr lang="lt-LT" sz="2400" dirty="0" smtClean="0"/>
              <a:t>p</a:t>
            </a:r>
            <a:r>
              <a:rPr lang="it-IT" sz="2400" dirty="0" err="1" smtClean="0"/>
              <a:t>er</a:t>
            </a:r>
            <a:r>
              <a:rPr lang="it-IT" sz="2400" dirty="0" smtClean="0"/>
              <a:t> </a:t>
            </a:r>
            <a:r>
              <a:rPr lang="it-IT" sz="2400" dirty="0" err="1" smtClean="0"/>
              <a:t>metus</a:t>
            </a:r>
            <a:r>
              <a:rPr lang="it-IT" sz="2400" dirty="0" smtClean="0"/>
              <a:t>.</a:t>
            </a:r>
            <a:r>
              <a:rPr lang="lt-LT" sz="2400" dirty="0" smtClean="0"/>
              <a:t> Apie </a:t>
            </a:r>
            <a:r>
              <a:rPr lang="lt-LT" sz="2400" dirty="0"/>
              <a:t>30 </a:t>
            </a:r>
            <a:r>
              <a:rPr lang="lt-LT" sz="2400" dirty="0" smtClean="0"/>
              <a:t>dalyvių.</a:t>
            </a:r>
            <a:endParaRPr lang="lt-LT" sz="2400" dirty="0"/>
          </a:p>
          <a:p>
            <a:pPr marL="109537" indent="0">
              <a:buNone/>
            </a:pPr>
            <a:r>
              <a:rPr lang="it-IT" sz="2400" dirty="0"/>
              <a:t>4. Meno </a:t>
            </a:r>
            <a:r>
              <a:rPr lang="it-IT" sz="2400" dirty="0" err="1"/>
              <a:t>terapija</a:t>
            </a:r>
            <a:r>
              <a:rPr lang="it-IT" sz="2400" dirty="0"/>
              <a:t>. Individuali </a:t>
            </a:r>
            <a:r>
              <a:rPr lang="it-IT" sz="2400" dirty="0" err="1"/>
              <a:t>terapija</a:t>
            </a:r>
            <a:r>
              <a:rPr lang="it-IT" sz="2400" dirty="0"/>
              <a:t> </a:t>
            </a:r>
            <a:r>
              <a:rPr lang="it-IT" sz="2400" dirty="0" smtClean="0"/>
              <a:t>30</a:t>
            </a:r>
            <a:r>
              <a:rPr lang="lt-LT" sz="2400" dirty="0" smtClean="0"/>
              <a:t> dalyvių.</a:t>
            </a:r>
          </a:p>
          <a:p>
            <a:pPr marL="109537" indent="0">
              <a:buNone/>
            </a:pPr>
            <a:r>
              <a:rPr lang="lt-LT" sz="2400" dirty="0" smtClean="0"/>
              <a:t>5. </a:t>
            </a:r>
            <a:r>
              <a:rPr lang="lt-LT" sz="2400" dirty="0"/>
              <a:t>Informaciniai renginiai. Planuojami </a:t>
            </a:r>
            <a:r>
              <a:rPr lang="lt-LT" sz="2400" dirty="0" smtClean="0"/>
              <a:t>10 informacinių renginių, kuriuose kiekviename </a:t>
            </a:r>
            <a:r>
              <a:rPr lang="lt-LT" sz="2400" dirty="0"/>
              <a:t>dalyvaus ne mažiau kaip </a:t>
            </a:r>
            <a:r>
              <a:rPr lang="lt-LT" sz="2400" dirty="0" smtClean="0"/>
              <a:t>15 asmenų.</a:t>
            </a:r>
            <a:endParaRPr lang="pt-BR" sz="2400" dirty="0"/>
          </a:p>
        </p:txBody>
      </p:sp>
      <p:sp>
        <p:nvSpPr>
          <p:cNvPr id="3" name="Title 2"/>
          <p:cNvSpPr>
            <a:spLocks noGrp="1"/>
          </p:cNvSpPr>
          <p:nvPr>
            <p:ph type="title"/>
          </p:nvPr>
        </p:nvSpPr>
        <p:spPr/>
        <p:txBody>
          <a:bodyPr/>
          <a:lstStyle/>
          <a:p>
            <a:pPr algn="ctr"/>
            <a:r>
              <a:rPr lang="lt-LT" dirty="0" smtClean="0"/>
              <a:t>Remiamos veiklos (2)</a:t>
            </a:r>
            <a:endParaRPr lang="lt-LT" dirty="0"/>
          </a:p>
        </p:txBody>
      </p:sp>
    </p:spTree>
    <p:extLst>
      <p:ext uri="{BB962C8B-B14F-4D97-AF65-F5344CB8AC3E}">
        <p14:creationId xmlns:p14="http://schemas.microsoft.com/office/powerpoint/2010/main" val="1003114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39552" y="404664"/>
            <a:ext cx="8229600" cy="642937"/>
          </a:xfrm>
        </p:spPr>
        <p:txBody>
          <a:bodyPr>
            <a:normAutofit fontScale="90000"/>
          </a:bodyPr>
          <a:lstStyle/>
          <a:p>
            <a:pPr algn="ctr">
              <a:defRPr/>
            </a:pPr>
            <a:r>
              <a:rPr lang="lt-LT" altLang="lt-LT" dirty="0" smtClean="0"/>
              <a:t>TIKSLINĖS GRUPĖS:</a:t>
            </a:r>
            <a:endParaRPr lang="lt-LT" altLang="lt-LT" sz="1800" dirty="0" smtClean="0"/>
          </a:p>
        </p:txBody>
      </p:sp>
      <p:sp>
        <p:nvSpPr>
          <p:cNvPr id="19459" name="Content Placeholder 2"/>
          <p:cNvSpPr>
            <a:spLocks noGrp="1"/>
          </p:cNvSpPr>
          <p:nvPr>
            <p:ph idx="1"/>
          </p:nvPr>
        </p:nvSpPr>
        <p:spPr>
          <a:xfrm>
            <a:off x="395288" y="1484313"/>
            <a:ext cx="8229600" cy="3992562"/>
          </a:xfrm>
        </p:spPr>
        <p:txBody>
          <a:bodyPr/>
          <a:lstStyle/>
          <a:p>
            <a:pPr>
              <a:buFont typeface="Arial" panose="020B0604020202020204" pitchFamily="34" charset="0"/>
              <a:buNone/>
            </a:pPr>
            <a:r>
              <a:rPr lang="lt-LT" altLang="lt-LT" sz="1600" b="1" smtClean="0"/>
              <a:t>socialinę atskirtį patiriantys gyventojai: </a:t>
            </a:r>
          </a:p>
          <a:p>
            <a:r>
              <a:rPr lang="lt-LT" altLang="lt-LT" sz="1600" smtClean="0"/>
              <a:t>daugiavaikių šeimų nariai, motinos (tėvai), vienos (-i) auginančios (-ys) vaiką (-us) iki 14 metų;</a:t>
            </a:r>
          </a:p>
          <a:p>
            <a:r>
              <a:rPr lang="lt-LT" altLang="lt-LT" sz="1600" smtClean="0"/>
              <a:t>likę be tėvų globos vaikai iki 18 metų;</a:t>
            </a:r>
          </a:p>
          <a:p>
            <a:r>
              <a:rPr lang="lt-LT" altLang="lt-LT" sz="1600" smtClean="0"/>
              <a:t>socialinės rizikos vaikai, socialinės rizikos suaugę asmenys ir jų šeimos nariai, socialinės rizikos šeimos;</a:t>
            </a:r>
          </a:p>
          <a:p>
            <a:r>
              <a:rPr lang="lt-LT" altLang="lt-LT" sz="1600" smtClean="0"/>
              <a:t>esami ir buvę vaikų socialinės globos namų, bendruomeninių vaikų globos namų, specialiųjų internatinių mokyklų, šeimynų auklėtiniai (iki 29 metų);</a:t>
            </a:r>
          </a:p>
          <a:p>
            <a:r>
              <a:rPr lang="lt-LT" altLang="lt-LT" sz="1600" smtClean="0"/>
              <a:t>nepasiturintys asmenys ir šeimos, kuriems teikiama socialinė parama;</a:t>
            </a:r>
          </a:p>
          <a:p>
            <a:r>
              <a:rPr lang="lt-LT" altLang="lt-LT" sz="1600" smtClean="0"/>
              <a:t>asmenys, kuriems yra suteiktas prieglobstis Lietuvos Respublikoje;</a:t>
            </a:r>
          </a:p>
          <a:p>
            <a:r>
              <a:rPr lang="lt-LT" altLang="lt-LT" sz="1600" smtClean="0"/>
              <a:t>neįgalieji ir jų šeimos nariai; </a:t>
            </a:r>
          </a:p>
          <a:p>
            <a:r>
              <a:rPr lang="lt-LT" altLang="lt-LT" sz="1600" smtClean="0"/>
              <a:t>senyvo amžiaus asmenys;</a:t>
            </a:r>
          </a:p>
          <a:p>
            <a:r>
              <a:rPr lang="lt-LT" altLang="lt-LT" sz="1600" smtClean="0"/>
              <a:t>smurto artimoje aplinkoje, prekybos žmonėmis ar kitokių nusikaltimų asmeniui aukos ir jų šeimos nariai;</a:t>
            </a:r>
          </a:p>
          <a:p>
            <a:r>
              <a:rPr lang="lt-LT" altLang="lt-LT" sz="1600" smtClean="0"/>
              <a:t>asmenys, besinaudojantys apgyvendinimo (nakvynės) savarankiško gyvenimo namuose, nakvynės namuose ar krizių centruose paslaugomis, ir jų šeimos nariai;</a:t>
            </a:r>
          </a:p>
        </p:txBody>
      </p:sp>
    </p:spTree>
    <p:extLst>
      <p:ext uri="{BB962C8B-B14F-4D97-AF65-F5344CB8AC3E}">
        <p14:creationId xmlns:p14="http://schemas.microsoft.com/office/powerpoint/2010/main" val="3967273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6533" y="424657"/>
            <a:ext cx="8229600" cy="642937"/>
          </a:xfrm>
        </p:spPr>
        <p:txBody>
          <a:bodyPr>
            <a:normAutofit fontScale="90000"/>
          </a:bodyPr>
          <a:lstStyle/>
          <a:p>
            <a:pPr algn="ctr">
              <a:defRPr/>
            </a:pPr>
            <a:r>
              <a:rPr lang="lt-LT" altLang="lt-LT" dirty="0">
                <a:solidFill>
                  <a:srgbClr val="464646"/>
                </a:solidFill>
              </a:rPr>
              <a:t>TIKSLINĖS </a:t>
            </a:r>
            <a:r>
              <a:rPr lang="lt-LT" altLang="lt-LT" dirty="0" smtClean="0">
                <a:solidFill>
                  <a:srgbClr val="464646"/>
                </a:solidFill>
              </a:rPr>
              <a:t>GRUPĖS</a:t>
            </a:r>
            <a:r>
              <a:rPr lang="lt-LT" altLang="lt-LT" dirty="0">
                <a:solidFill>
                  <a:srgbClr val="464646"/>
                </a:solidFill>
              </a:rPr>
              <a:t> </a:t>
            </a:r>
            <a:r>
              <a:rPr lang="lt-LT" altLang="lt-LT" dirty="0" smtClean="0">
                <a:solidFill>
                  <a:srgbClr val="464646"/>
                </a:solidFill>
              </a:rPr>
              <a:t>(</a:t>
            </a:r>
            <a:r>
              <a:rPr lang="lt-LT" altLang="lt-LT" dirty="0">
                <a:solidFill>
                  <a:srgbClr val="464646"/>
                </a:solidFill>
              </a:rPr>
              <a:t>2</a:t>
            </a:r>
            <a:r>
              <a:rPr lang="lt-LT" altLang="lt-LT" dirty="0" smtClean="0">
                <a:solidFill>
                  <a:srgbClr val="464646"/>
                </a:solidFill>
              </a:rPr>
              <a:t>)</a:t>
            </a:r>
            <a:endParaRPr lang="lt-LT" altLang="lt-LT" sz="1800" dirty="0" smtClean="0"/>
          </a:p>
        </p:txBody>
      </p:sp>
      <p:sp>
        <p:nvSpPr>
          <p:cNvPr id="21507" name="Content Placeholder 2"/>
          <p:cNvSpPr>
            <a:spLocks noGrp="1"/>
          </p:cNvSpPr>
          <p:nvPr>
            <p:ph idx="1"/>
          </p:nvPr>
        </p:nvSpPr>
        <p:spPr>
          <a:xfrm>
            <a:off x="482600" y="1570038"/>
            <a:ext cx="8229600" cy="3911600"/>
          </a:xfrm>
        </p:spPr>
        <p:txBody>
          <a:bodyPr/>
          <a:lstStyle/>
          <a:p>
            <a:pPr>
              <a:buFont typeface="Arial" panose="020B0604020202020204" pitchFamily="34" charset="0"/>
              <a:buNone/>
            </a:pPr>
            <a:r>
              <a:rPr lang="lt-LT" altLang="lt-LT" sz="1400" b="1" smtClean="0"/>
              <a:t>socialinę atskirtį patiriantys gyventojai:</a:t>
            </a:r>
            <a:endParaRPr lang="en-US" altLang="lt-LT" sz="1400" b="1" smtClean="0"/>
          </a:p>
          <a:p>
            <a:r>
              <a:rPr lang="lt-LT" altLang="lt-LT" sz="1400" smtClean="0"/>
              <a:t>asmenys, sergantys priklausomybės ligomis, ir jų šeimos nariai;</a:t>
            </a:r>
          </a:p>
          <a:p>
            <a:r>
              <a:rPr lang="lt-LT" altLang="lt-LT" sz="1400" smtClean="0"/>
              <a:t>asmenys, grįžę iš įkalinimo įstaigų, ir jų šeimos nariai;</a:t>
            </a:r>
          </a:p>
          <a:p>
            <a:r>
              <a:rPr lang="lt-LT" altLang="lt-LT" sz="1400" smtClean="0"/>
              <a:t>nepilnamečiai, kuriems yra ar buvo skirtos vaiko minimalios ir vidutinės priežiūros priemonės, ir jų šeimos nariai;</a:t>
            </a:r>
          </a:p>
          <a:p>
            <a:r>
              <a:rPr lang="lt-LT" altLang="lt-LT" sz="1400" smtClean="0"/>
              <a:t>tautinėms mažumoms priklausantys asmenys, kurie nemoka valstybinės kalbos arba kurie moka valstybinę kalbą ne aukštesniu kaip pradedančio vartotojo (A1 ar A2) lygiu;</a:t>
            </a:r>
          </a:p>
          <a:p>
            <a:r>
              <a:rPr lang="lt-LT" altLang="lt-LT" sz="1400" smtClean="0"/>
              <a:t>asmenys, prižiūrintys (slaugantys) sunkią negalią turintį šeimos narį;</a:t>
            </a:r>
          </a:p>
          <a:p>
            <a:r>
              <a:rPr lang="lt-LT" altLang="lt-LT" sz="1400" smtClean="0"/>
              <a:t>asmenys, patiriantys socialinę atskirtį dėl kitų priežasčių, kurių egzistavimo faktas raštiškai patvirtinamas atitinkamus įgaliojimus turinčios institucijos, įstaigos ar specialisto.</a:t>
            </a:r>
          </a:p>
          <a:p>
            <a:pPr>
              <a:buFont typeface="Arial" panose="020B0604020202020204" pitchFamily="34" charset="0"/>
              <a:buNone/>
            </a:pPr>
            <a:r>
              <a:rPr lang="lt-LT" altLang="lt-LT" sz="1600" b="1" smtClean="0"/>
              <a:t> </a:t>
            </a:r>
          </a:p>
          <a:p>
            <a:pPr>
              <a:buFont typeface="Arial" panose="020B0604020202020204" pitchFamily="34" charset="0"/>
              <a:buNone/>
            </a:pPr>
            <a:endParaRPr lang="lt-LT" altLang="lt-LT" smtClean="0"/>
          </a:p>
        </p:txBody>
      </p:sp>
      <p:sp>
        <p:nvSpPr>
          <p:cNvPr id="4" name="Rectangle 3"/>
          <p:cNvSpPr/>
          <p:nvPr/>
        </p:nvSpPr>
        <p:spPr>
          <a:xfrm>
            <a:off x="468313" y="4508500"/>
            <a:ext cx="8207375" cy="1944688"/>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lt-LT" dirty="0"/>
          </a:p>
        </p:txBody>
      </p:sp>
      <p:sp>
        <p:nvSpPr>
          <p:cNvPr id="21509" name="TextBox 9"/>
          <p:cNvSpPr txBox="1">
            <a:spLocks noChangeArrowheads="1"/>
          </p:cNvSpPr>
          <p:nvPr/>
        </p:nvSpPr>
        <p:spPr bwMode="auto">
          <a:xfrm>
            <a:off x="611188" y="4508500"/>
            <a:ext cx="813752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r>
              <a:rPr lang="lt-LT" altLang="lt-LT" b="1" dirty="0">
                <a:latin typeface="Arial" panose="020B0604020202020204" pitchFamily="34" charset="0"/>
              </a:rPr>
              <a:t>IŠIMTIS</a:t>
            </a:r>
            <a:r>
              <a:rPr lang="en-US" altLang="lt-LT" b="1" dirty="0">
                <a:latin typeface="Arial" panose="020B0604020202020204" pitchFamily="34" charset="0"/>
              </a:rPr>
              <a:t>!</a:t>
            </a:r>
            <a:endParaRPr lang="lt-LT" altLang="lt-LT" b="1" dirty="0">
              <a:latin typeface="Arial" panose="020B0604020202020204" pitchFamily="34" charset="0"/>
            </a:endParaRPr>
          </a:p>
          <a:p>
            <a:r>
              <a:rPr lang="lt-LT" altLang="lt-LT" dirty="0">
                <a:latin typeface="Arial" panose="020B0604020202020204" pitchFamily="34" charset="0"/>
              </a:rPr>
              <a:t>Projekto vykdytojo ir partnerio (-</a:t>
            </a:r>
            <a:r>
              <a:rPr lang="lt-LT" altLang="lt-LT" dirty="0" err="1">
                <a:latin typeface="Arial" panose="020B0604020202020204" pitchFamily="34" charset="0"/>
              </a:rPr>
              <a:t>ių</a:t>
            </a:r>
            <a:r>
              <a:rPr lang="lt-LT" altLang="lt-LT" dirty="0">
                <a:latin typeface="Arial" panose="020B0604020202020204" pitchFamily="34" charset="0"/>
              </a:rPr>
              <a:t>) darbuotojai, darbuotojų artimieji giminaičiai ir sutuoktiniai, įtėviai, įvaikiai gali sudaryti </a:t>
            </a:r>
            <a:r>
              <a:rPr lang="lt-LT" altLang="lt-LT" b="1" dirty="0">
                <a:solidFill>
                  <a:srgbClr val="FF0000"/>
                </a:solidFill>
                <a:effectLst>
                  <a:outerShdw blurRad="38100" dist="38100" dir="2700000" algn="tl">
                    <a:srgbClr val="000000">
                      <a:alpha val="43137"/>
                    </a:srgbClr>
                  </a:outerShdw>
                </a:effectLst>
                <a:latin typeface="Arial" panose="020B0604020202020204" pitchFamily="34" charset="0"/>
              </a:rPr>
              <a:t>ne daugiau kaip 30 proc. visų nurodytose veiklose dalyvaujančių projekto veiklų dalyvių </a:t>
            </a:r>
          </a:p>
          <a:p>
            <a:r>
              <a:rPr lang="lt-LT" altLang="lt-LT" dirty="0">
                <a:latin typeface="Arial" panose="020B0604020202020204" pitchFamily="34" charset="0"/>
              </a:rPr>
              <a:t>Šis reikalavimas netaikomas socialinės įmonės ar neįgaliųjų socialinės įmonės statusą turintiems projektų vykdytojams, partneriams.</a:t>
            </a:r>
          </a:p>
          <a:p>
            <a:endParaRPr lang="lt-LT" altLang="lt-LT" dirty="0">
              <a:latin typeface="Arial" panose="020B0604020202020204" pitchFamily="34" charset="0"/>
            </a:endParaRPr>
          </a:p>
        </p:txBody>
      </p:sp>
    </p:spTree>
    <p:extLst>
      <p:ext uri="{BB962C8B-B14F-4D97-AF65-F5344CB8AC3E}">
        <p14:creationId xmlns:p14="http://schemas.microsoft.com/office/powerpoint/2010/main" val="4240767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lgn="just">
              <a:buNone/>
            </a:pPr>
            <a:r>
              <a:rPr lang="lt-LT" sz="2400" b="1" dirty="0" smtClean="0"/>
              <a:t>Dėl veiklų, kurios susiję su PFSA 10.4 punktu (bendradarbiavimo ir informacijos sklaidos tinklų kūrimo ir palaikymo):</a:t>
            </a:r>
          </a:p>
          <a:p>
            <a:pPr algn="just"/>
            <a:r>
              <a:rPr lang="lt-LT" sz="2400" dirty="0" smtClean="0"/>
              <a:t>gyventojai </a:t>
            </a:r>
            <a:r>
              <a:rPr lang="lt-LT" sz="2400" dirty="0"/>
              <a:t>ir besiribojančių teritorijų gyventojai; </a:t>
            </a:r>
          </a:p>
          <a:p>
            <a:pPr algn="just"/>
            <a:r>
              <a:rPr lang="lt-LT" sz="2400" dirty="0" smtClean="0"/>
              <a:t>asmenys</a:t>
            </a:r>
            <a:r>
              <a:rPr lang="lt-LT" sz="2400" dirty="0"/>
              <a:t>, kurių savarankiško darbo vykdymo vieta yra </a:t>
            </a:r>
            <a:r>
              <a:rPr lang="lt-LT" sz="2400" dirty="0" smtClean="0"/>
              <a:t>VPS įgyvendinimo </a:t>
            </a:r>
            <a:r>
              <a:rPr lang="lt-LT" sz="2400" dirty="0"/>
              <a:t>teritorijoje ar besiribojančioje teritorijoje, ir šių asmenų darbuotojai;</a:t>
            </a:r>
          </a:p>
          <a:p>
            <a:pPr algn="just"/>
            <a:r>
              <a:rPr lang="lt-LT" sz="2400" dirty="0" smtClean="0"/>
              <a:t>juridinių </a:t>
            </a:r>
            <a:r>
              <a:rPr lang="lt-LT" sz="2400" dirty="0"/>
              <a:t>asmenų, kurių veiklos vykdymo vieta yra </a:t>
            </a:r>
            <a:r>
              <a:rPr lang="lt-LT" sz="2400" dirty="0" smtClean="0"/>
              <a:t>VPS </a:t>
            </a:r>
            <a:r>
              <a:rPr lang="lt-LT" sz="2400" dirty="0"/>
              <a:t>įgyvendinimo teritorijoje ar besiribojančioje teritorijoje, darbuotojai, vienasmeniai valdymo organai ir kolegialių valdymo organų nariai</a:t>
            </a:r>
            <a:r>
              <a:rPr lang="lt-LT" sz="2400" dirty="0" smtClean="0"/>
              <a:t>;</a:t>
            </a:r>
            <a:endParaRPr lang="lt-LT" sz="2400" dirty="0"/>
          </a:p>
        </p:txBody>
      </p:sp>
      <p:sp>
        <p:nvSpPr>
          <p:cNvPr id="3" name="Title 2"/>
          <p:cNvSpPr>
            <a:spLocks noGrp="1"/>
          </p:cNvSpPr>
          <p:nvPr>
            <p:ph type="title"/>
          </p:nvPr>
        </p:nvSpPr>
        <p:spPr/>
        <p:txBody>
          <a:bodyPr>
            <a:normAutofit/>
          </a:bodyPr>
          <a:lstStyle/>
          <a:p>
            <a:pPr algn="ctr"/>
            <a:r>
              <a:rPr lang="lt-LT" altLang="lt-LT" sz="3600" dirty="0">
                <a:solidFill>
                  <a:srgbClr val="464646"/>
                </a:solidFill>
              </a:rPr>
              <a:t>TIKSLINĖS GRUPĖS </a:t>
            </a:r>
            <a:r>
              <a:rPr lang="lt-LT" altLang="lt-LT" sz="3600" dirty="0" smtClean="0">
                <a:solidFill>
                  <a:srgbClr val="464646"/>
                </a:solidFill>
              </a:rPr>
              <a:t>(3)</a:t>
            </a:r>
            <a:endParaRPr lang="lt-LT" sz="3600" dirty="0"/>
          </a:p>
        </p:txBody>
      </p:sp>
    </p:spTree>
    <p:extLst>
      <p:ext uri="{BB962C8B-B14F-4D97-AF65-F5344CB8AC3E}">
        <p14:creationId xmlns:p14="http://schemas.microsoft.com/office/powerpoint/2010/main" val="4197144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1"/>
          <p:cNvSpPr>
            <a:spLocks noGrp="1"/>
          </p:cNvSpPr>
          <p:nvPr>
            <p:ph idx="1"/>
          </p:nvPr>
        </p:nvSpPr>
        <p:spPr>
          <a:xfrm>
            <a:off x="107950" y="981075"/>
            <a:ext cx="8856663" cy="5599113"/>
          </a:xfrm>
        </p:spPr>
        <p:txBody>
          <a:bodyPr/>
          <a:lstStyle/>
          <a:p>
            <a:pPr algn="just"/>
            <a:r>
              <a:rPr lang="lt-LT" altLang="lt-LT" sz="2400" dirty="0" smtClean="0"/>
              <a:t>Projektiniai pasiūlymai turi būti įteikti pareiškėjo asmeniškai (jei pareiškėjas yra juridinis asmuo, vietos projektinį pasiūlymą gali įteikti pareiškėjo vadovas arba jo įgaliotas asmuo).</a:t>
            </a:r>
          </a:p>
          <a:p>
            <a:pPr algn="just">
              <a:buFont typeface="Wingdings 3" pitchFamily="18" charset="2"/>
              <a:buNone/>
            </a:pPr>
            <a:r>
              <a:rPr lang="lt-LT" altLang="lt-LT" sz="2400" b="1" dirty="0" smtClean="0"/>
              <a:t>Teikiama:</a:t>
            </a:r>
          </a:p>
          <a:p>
            <a:pPr marL="822325" lvl="1" indent="-457200" algn="just">
              <a:buFont typeface="+mj-lt"/>
              <a:buAutoNum type="arabicPeriod"/>
            </a:pPr>
            <a:r>
              <a:rPr lang="lt-LT" altLang="lt-LT" sz="2400" dirty="0" smtClean="0"/>
              <a:t>vietos plėtros projektinio pasiūlymo (su apraše nurodytais priedais) originalas;</a:t>
            </a:r>
          </a:p>
          <a:p>
            <a:pPr marL="822325" lvl="1" indent="-457200" algn="just">
              <a:buFont typeface="+mj-lt"/>
              <a:buAutoNum type="arabicPeriod"/>
            </a:pPr>
            <a:r>
              <a:rPr lang="lt-LT" altLang="lt-LT" sz="2400" dirty="0"/>
              <a:t>1 elektroninė kopija (su apraše nurodytais priedais</a:t>
            </a:r>
            <a:r>
              <a:rPr lang="lt-LT" altLang="lt-LT" sz="2400" dirty="0" smtClean="0"/>
              <a:t>)</a:t>
            </a:r>
            <a:r>
              <a:rPr lang="lt-LT" altLang="lt-LT" sz="2400" dirty="0" smtClean="0"/>
              <a:t>;</a:t>
            </a:r>
            <a:endParaRPr lang="lt-LT" altLang="lt-LT" sz="2400" dirty="0" smtClean="0"/>
          </a:p>
          <a:p>
            <a:pPr marL="365125" lvl="1" indent="0" algn="just">
              <a:buNone/>
            </a:pPr>
            <a:endParaRPr lang="lt-LT" altLang="lt-LT" sz="2400" dirty="0"/>
          </a:p>
          <a:p>
            <a:pPr algn="just"/>
            <a:r>
              <a:rPr lang="lt-LT" altLang="lt-LT" sz="2400" b="1" u="sng" dirty="0" smtClean="0"/>
              <a:t>Kontaktiniai asmenys: </a:t>
            </a:r>
          </a:p>
          <a:p>
            <a:r>
              <a:rPr lang="lt-LT" sz="1800" dirty="0"/>
              <a:t>Virginija </a:t>
            </a:r>
            <a:r>
              <a:rPr lang="lt-LT" sz="1800" dirty="0" err="1"/>
              <a:t>Liepinytė-Medeikė,</a:t>
            </a:r>
            <a:r>
              <a:rPr lang="lt-LT" sz="1800" dirty="0"/>
              <a:t> Elektrėnų miesto vietos veiklos grupės projektų koordinatorė, el. paštas: </a:t>
            </a:r>
            <a:r>
              <a:rPr lang="lt-LT" sz="1800" u="sng" dirty="0" err="1">
                <a:hlinkClick r:id="rId2"/>
              </a:rPr>
              <a:t>elektrenumiestovvg@gmail.com</a:t>
            </a:r>
            <a:endParaRPr lang="lt-LT" sz="1800" dirty="0"/>
          </a:p>
          <a:p>
            <a:r>
              <a:rPr lang="lt-LT" sz="1800" dirty="0"/>
              <a:t>Raminta </a:t>
            </a:r>
            <a:r>
              <a:rPr lang="lt-LT" sz="1800" dirty="0" err="1"/>
              <a:t>Česnauskaitė</a:t>
            </a:r>
            <a:r>
              <a:rPr lang="lt-LT" sz="1800" dirty="0"/>
              <a:t>, Elektrėnų miesto vietos veiklos grupės projektų koordinatorė, el. paštas </a:t>
            </a:r>
            <a:r>
              <a:rPr lang="lt-LT" sz="1800" u="sng" dirty="0" err="1">
                <a:hlinkClick r:id="rId2"/>
              </a:rPr>
              <a:t>elektrenumiestovvg@gmail.com</a:t>
            </a:r>
            <a:endParaRPr lang="lt-LT" altLang="lt-LT" sz="1800" dirty="0" smtClean="0"/>
          </a:p>
        </p:txBody>
      </p:sp>
      <p:sp>
        <p:nvSpPr>
          <p:cNvPr id="3" name="Title 2"/>
          <p:cNvSpPr>
            <a:spLocks noGrp="1"/>
          </p:cNvSpPr>
          <p:nvPr>
            <p:ph type="title"/>
          </p:nvPr>
        </p:nvSpPr>
        <p:spPr>
          <a:xfrm>
            <a:off x="460623" y="116632"/>
            <a:ext cx="8229600" cy="792088"/>
          </a:xfrm>
        </p:spPr>
        <p:txBody>
          <a:bodyPr/>
          <a:lstStyle/>
          <a:p>
            <a:pPr algn="ctr">
              <a:defRPr/>
            </a:pPr>
            <a:r>
              <a:rPr lang="lt-LT" sz="3200" dirty="0" smtClean="0"/>
              <a:t>Projektinio pasiūlymo pateikimas</a:t>
            </a:r>
            <a:endParaRPr lang="en-US" sz="3200" dirty="0"/>
          </a:p>
        </p:txBody>
      </p:sp>
    </p:spTree>
    <p:extLst>
      <p:ext uri="{BB962C8B-B14F-4D97-AF65-F5344CB8AC3E}">
        <p14:creationId xmlns:p14="http://schemas.microsoft.com/office/powerpoint/2010/main" val="31002346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Content Placeholder 1"/>
          <p:cNvSpPr>
            <a:spLocks noGrp="1"/>
          </p:cNvSpPr>
          <p:nvPr>
            <p:ph idx="1"/>
          </p:nvPr>
        </p:nvSpPr>
        <p:spPr>
          <a:xfrm>
            <a:off x="107950" y="998239"/>
            <a:ext cx="8856663" cy="5599113"/>
          </a:xfrm>
        </p:spPr>
        <p:txBody>
          <a:bodyPr/>
          <a:lstStyle/>
          <a:p>
            <a:pPr marL="109537" indent="0" fontAlgn="ctr">
              <a:buFont typeface="Wingdings 3" pitchFamily="18" charset="2"/>
              <a:buNone/>
              <a:defRPr/>
            </a:pPr>
            <a:r>
              <a:rPr lang="lt-LT" sz="2000" b="1" dirty="0"/>
              <a:t>Kartu su vietos plėtros projektiniu pasiūlymu </a:t>
            </a:r>
            <a:r>
              <a:rPr lang="lt-LT" sz="2000" b="1" dirty="0" smtClean="0"/>
              <a:t>pateikiami atrankai </a:t>
            </a:r>
            <a:r>
              <a:rPr lang="lt-LT" sz="2000" b="1" dirty="0"/>
              <a:t>nustatyti dokumentai:</a:t>
            </a:r>
            <a:endParaRPr lang="lt-LT" sz="2000" dirty="0"/>
          </a:p>
          <a:p>
            <a:pPr marL="452437" indent="-342900" algn="just" fontAlgn="ctr">
              <a:buClr>
                <a:srgbClr val="FF0000"/>
              </a:buClr>
              <a:buSzPct val="100000"/>
              <a:buFont typeface="+mj-lt"/>
              <a:buAutoNum type="arabicPeriod"/>
              <a:defRPr/>
            </a:pPr>
            <a:r>
              <a:rPr lang="lt-LT" sz="1600" dirty="0" smtClean="0"/>
              <a:t>vietos </a:t>
            </a:r>
            <a:r>
              <a:rPr lang="lt-LT" sz="1600" dirty="0"/>
              <a:t>plėtros projektinio pasiūlymo pareiškėjo ir partnerio (-</a:t>
            </a:r>
            <a:r>
              <a:rPr lang="lt-LT" sz="1600" dirty="0" err="1"/>
              <a:t>ių</a:t>
            </a:r>
            <a:r>
              <a:rPr lang="lt-LT" sz="1600" dirty="0"/>
              <a:t>), kai teikiama kartu su partneriu (-</a:t>
            </a:r>
            <a:r>
              <a:rPr lang="lt-LT" sz="1600" dirty="0" err="1"/>
              <a:t>iais</a:t>
            </a:r>
            <a:r>
              <a:rPr lang="lt-LT" sz="1600" dirty="0"/>
              <a:t>), Valstybės įmonės Registro centro išduotą Juridinių asmenų </a:t>
            </a:r>
            <a:r>
              <a:rPr lang="lt-LT" sz="1600" dirty="0" smtClean="0"/>
              <a:t>registracijos pažymėjimo kopiją arba Juridinių asmenų registro išrašą;</a:t>
            </a:r>
            <a:endParaRPr lang="lt-LT" sz="1600" dirty="0"/>
          </a:p>
          <a:p>
            <a:pPr marL="452437" indent="-342900" algn="just">
              <a:buClr>
                <a:srgbClr val="FF0000"/>
              </a:buClr>
              <a:buSzPct val="100000"/>
              <a:buFont typeface="+mj-lt"/>
              <a:buAutoNum type="arabicPeriod"/>
            </a:pPr>
            <a:r>
              <a:rPr lang="en-US" sz="1600" dirty="0" err="1"/>
              <a:t>Pareiškėjo</a:t>
            </a:r>
            <a:r>
              <a:rPr lang="en-US" sz="1600" dirty="0"/>
              <a:t> </a:t>
            </a:r>
            <a:r>
              <a:rPr lang="en-US" sz="1600" dirty="0" err="1" smtClean="0"/>
              <a:t>sudarytos</a:t>
            </a:r>
            <a:r>
              <a:rPr lang="en-US" sz="1600" dirty="0" smtClean="0"/>
              <a:t> </a:t>
            </a:r>
            <a:r>
              <a:rPr lang="en-US" sz="1600" dirty="0" err="1" smtClean="0"/>
              <a:t>jungtinės</a:t>
            </a:r>
            <a:r>
              <a:rPr lang="lt-LT" sz="1600" dirty="0" smtClean="0"/>
              <a:t> </a:t>
            </a:r>
            <a:r>
              <a:rPr lang="en-US" sz="1600" dirty="0" err="1" smtClean="0"/>
              <a:t>veiklos</a:t>
            </a:r>
            <a:r>
              <a:rPr lang="en-US" sz="1600" dirty="0" smtClean="0"/>
              <a:t> </a:t>
            </a:r>
            <a:r>
              <a:rPr lang="en-US" sz="1600" dirty="0" err="1"/>
              <a:t>sutarties</a:t>
            </a:r>
            <a:r>
              <a:rPr lang="en-US" sz="1600" dirty="0"/>
              <a:t> (</a:t>
            </a:r>
            <a:r>
              <a:rPr lang="en-US" sz="1600" dirty="0" err="1"/>
              <a:t>jei</a:t>
            </a:r>
            <a:r>
              <a:rPr lang="en-US" sz="1600" dirty="0"/>
              <a:t> </a:t>
            </a:r>
            <a:r>
              <a:rPr lang="en-US" sz="1600" dirty="0" err="1" smtClean="0"/>
              <a:t>projekt</a:t>
            </a:r>
            <a:r>
              <a:rPr lang="lt-LT" sz="1600" dirty="0" smtClean="0"/>
              <a:t>ą</a:t>
            </a:r>
            <a:r>
              <a:rPr lang="en-US" sz="1600" dirty="0" smtClean="0"/>
              <a:t> </a:t>
            </a:r>
            <a:r>
              <a:rPr lang="en-US" sz="1600" dirty="0" err="1"/>
              <a:t>numatyta</a:t>
            </a:r>
            <a:r>
              <a:rPr lang="en-US" sz="1600" dirty="0"/>
              <a:t> </a:t>
            </a:r>
            <a:r>
              <a:rPr lang="en-US" sz="1600" dirty="0" err="1"/>
              <a:t>įgyvendinti</a:t>
            </a:r>
            <a:r>
              <a:rPr lang="en-US" sz="1600" dirty="0"/>
              <a:t> </a:t>
            </a:r>
            <a:r>
              <a:rPr lang="en-US" sz="1600" dirty="0" err="1"/>
              <a:t>kartu</a:t>
            </a:r>
            <a:r>
              <a:rPr lang="en-US" sz="1600" dirty="0"/>
              <a:t> </a:t>
            </a:r>
            <a:r>
              <a:rPr lang="en-US" sz="1600" dirty="0" err="1"/>
              <a:t>su</a:t>
            </a:r>
            <a:r>
              <a:rPr lang="en-US" sz="1600" dirty="0"/>
              <a:t> </a:t>
            </a:r>
            <a:r>
              <a:rPr lang="en-US" sz="1600" dirty="0" err="1"/>
              <a:t>partneriu</a:t>
            </a:r>
            <a:r>
              <a:rPr lang="en-US" sz="1600" dirty="0"/>
              <a:t> (-</a:t>
            </a:r>
            <a:r>
              <a:rPr lang="en-US" sz="1600" dirty="0" err="1"/>
              <a:t>iais</a:t>
            </a:r>
            <a:r>
              <a:rPr lang="en-US" sz="1600" dirty="0"/>
              <a:t>), </a:t>
            </a:r>
            <a:r>
              <a:rPr lang="en-US" sz="1600" dirty="0" err="1"/>
              <a:t>kurioje</a:t>
            </a:r>
            <a:r>
              <a:rPr lang="en-US" sz="1600" dirty="0"/>
              <a:t> </a:t>
            </a:r>
            <a:r>
              <a:rPr lang="en-US" sz="1600" dirty="0" err="1"/>
              <a:t>detalizuotas</a:t>
            </a:r>
            <a:r>
              <a:rPr lang="en-US" sz="1600" dirty="0"/>
              <a:t> </a:t>
            </a:r>
            <a:r>
              <a:rPr lang="en-US" sz="1600" dirty="0" err="1" smtClean="0"/>
              <a:t>funkcij</a:t>
            </a:r>
            <a:r>
              <a:rPr lang="lt-LT" sz="1600" dirty="0" smtClean="0"/>
              <a:t>ų</a:t>
            </a:r>
            <a:r>
              <a:rPr lang="en-US" sz="1600" dirty="0" smtClean="0"/>
              <a:t> </a:t>
            </a:r>
            <a:r>
              <a:rPr lang="en-US" sz="1600" dirty="0"/>
              <a:t>ir </a:t>
            </a:r>
            <a:r>
              <a:rPr lang="en-US" sz="1600" dirty="0" err="1" smtClean="0"/>
              <a:t>išlaid</a:t>
            </a:r>
            <a:r>
              <a:rPr lang="lt-LT" sz="1600" dirty="0" smtClean="0"/>
              <a:t>ų</a:t>
            </a:r>
            <a:r>
              <a:rPr lang="en-US" sz="1600" dirty="0" smtClean="0"/>
              <a:t> </a:t>
            </a:r>
            <a:r>
              <a:rPr lang="en-US" sz="1600" dirty="0" err="1"/>
              <a:t>pasiskirstymas</a:t>
            </a:r>
            <a:r>
              <a:rPr lang="en-US" sz="1600" dirty="0"/>
              <a:t>), </a:t>
            </a:r>
            <a:r>
              <a:rPr lang="en-US" sz="1600" dirty="0" err="1"/>
              <a:t>kopija</a:t>
            </a:r>
            <a:r>
              <a:rPr lang="lt-LT" sz="1600" dirty="0" smtClean="0"/>
              <a:t>;</a:t>
            </a:r>
            <a:endParaRPr lang="lt-LT" sz="1600" dirty="0"/>
          </a:p>
          <a:p>
            <a:pPr marL="452437" indent="-342900" algn="just" fontAlgn="ctr">
              <a:buClr>
                <a:srgbClr val="FF0000"/>
              </a:buClr>
              <a:buSzPct val="100000"/>
              <a:buFont typeface="+mj-lt"/>
              <a:buAutoNum type="arabicPeriod"/>
              <a:defRPr/>
            </a:pPr>
            <a:r>
              <a:rPr lang="lt-LT" sz="1600" dirty="0" smtClean="0"/>
              <a:t>užpildytą </a:t>
            </a:r>
            <a:r>
              <a:rPr lang="lt-LT" sz="1600" dirty="0"/>
              <a:t>nevyriausybinės organizacijos </a:t>
            </a:r>
            <a:r>
              <a:rPr lang="lt-LT" sz="1600" dirty="0" smtClean="0"/>
              <a:t>deklaraciją (jei pareiškėjas arba partneris yra nevyriausybinė organizacija), </a:t>
            </a:r>
            <a:r>
              <a:rPr lang="lt-LT" sz="1600" b="1" i="1" dirty="0"/>
              <a:t>forma – žr. </a:t>
            </a:r>
            <a:r>
              <a:rPr lang="lt-LT" sz="1600" b="1" i="1">
                <a:hlinkClick r:id="rId2"/>
              </a:rPr>
              <a:t>http://www.emvvg.lt/kvietimai/</a:t>
            </a:r>
            <a:r>
              <a:rPr lang="lt-LT" sz="1600" b="1" i="1"/>
              <a:t> arba</a:t>
            </a:r>
            <a:r>
              <a:rPr lang="lt-LT" sz="1600"/>
              <a:t> </a:t>
            </a:r>
            <a:r>
              <a:rPr lang="lt-LT" sz="1600" b="1" i="1"/>
              <a:t>PFSA 3 priedas </a:t>
            </a:r>
            <a:r>
              <a:rPr lang="lt-LT" sz="1600" smtClean="0"/>
              <a:t>;</a:t>
            </a:r>
            <a:endParaRPr lang="lt-LT" sz="1600" dirty="0"/>
          </a:p>
          <a:p>
            <a:pPr marL="452437" indent="-342900" algn="just" fontAlgn="ctr">
              <a:buClr>
                <a:srgbClr val="FF0000"/>
              </a:buClr>
              <a:buSzPct val="100000"/>
              <a:buFont typeface="+mj-lt"/>
              <a:buAutoNum type="arabicPeriod"/>
              <a:defRPr/>
            </a:pPr>
            <a:r>
              <a:rPr lang="lt-LT" sz="1600" dirty="0" smtClean="0"/>
              <a:t>prekių</a:t>
            </a:r>
            <a:r>
              <a:rPr lang="lt-LT" sz="1600" dirty="0"/>
              <a:t>, darbų ar paslaugų teikėjų komerciniai pasiūlymai arba kiti dokumentai, pagrindžiantys numatytų išlaidų vertę;</a:t>
            </a:r>
          </a:p>
          <a:p>
            <a:pPr marL="452437" indent="-342900" algn="just">
              <a:buClr>
                <a:srgbClr val="FF0000"/>
              </a:buClr>
              <a:buSzPct val="100000"/>
              <a:buFont typeface="+mj-lt"/>
              <a:buAutoNum type="arabicPeriod"/>
            </a:pPr>
            <a:r>
              <a:rPr lang="lt-LT" sz="1600" dirty="0" smtClean="0"/>
              <a:t>pareiškėjo ar partnerio darbuotojų, nurodytų atsakingais už projekto veiklos vykdymą sąrašą ir gyvenimo aprašymus. </a:t>
            </a:r>
            <a:r>
              <a:rPr lang="en-US" sz="1600" dirty="0" err="1"/>
              <a:t>Jei</a:t>
            </a:r>
            <a:r>
              <a:rPr lang="en-US" sz="1600" dirty="0"/>
              <a:t> </a:t>
            </a:r>
            <a:r>
              <a:rPr lang="en-US" sz="1600" dirty="0" err="1" smtClean="0"/>
              <a:t>asmuo</a:t>
            </a:r>
            <a:r>
              <a:rPr lang="en-US" sz="1600" dirty="0" smtClean="0"/>
              <a:t>,</a:t>
            </a:r>
            <a:r>
              <a:rPr lang="lt-LT" sz="1600" dirty="0"/>
              <a:t> </a:t>
            </a:r>
            <a:r>
              <a:rPr lang="en-US" sz="1600" dirty="0" err="1" smtClean="0"/>
              <a:t>nurodytas</a:t>
            </a:r>
            <a:r>
              <a:rPr lang="en-US" sz="1600" dirty="0" smtClean="0"/>
              <a:t> </a:t>
            </a:r>
            <a:r>
              <a:rPr lang="en-US" sz="1600" dirty="0" err="1"/>
              <a:t>atsakingu</a:t>
            </a:r>
            <a:r>
              <a:rPr lang="en-US" sz="1600" dirty="0"/>
              <a:t> </a:t>
            </a:r>
            <a:r>
              <a:rPr lang="en-US" sz="1600" dirty="0" err="1"/>
              <a:t>už</a:t>
            </a:r>
            <a:r>
              <a:rPr lang="en-US" sz="1600" dirty="0"/>
              <a:t> </a:t>
            </a:r>
            <a:r>
              <a:rPr lang="en-US" sz="1600" dirty="0" err="1"/>
              <a:t>projekto</a:t>
            </a:r>
            <a:r>
              <a:rPr lang="en-US" sz="1600" dirty="0"/>
              <a:t> </a:t>
            </a:r>
            <a:r>
              <a:rPr lang="en-US" sz="1600" dirty="0" err="1"/>
              <a:t>veiklos</a:t>
            </a:r>
            <a:r>
              <a:rPr lang="en-US" sz="1600" dirty="0"/>
              <a:t> </a:t>
            </a:r>
            <a:r>
              <a:rPr lang="en-US" sz="1600" dirty="0" err="1"/>
              <a:t>vykdymą</a:t>
            </a:r>
            <a:r>
              <a:rPr lang="en-US" sz="1600" dirty="0"/>
              <a:t>, </a:t>
            </a:r>
            <a:r>
              <a:rPr lang="en-US" sz="1600" dirty="0" err="1"/>
              <a:t>nėra</a:t>
            </a:r>
            <a:r>
              <a:rPr lang="en-US" sz="1600" dirty="0"/>
              <a:t> </a:t>
            </a:r>
            <a:r>
              <a:rPr lang="en-US" sz="1600" dirty="0" err="1"/>
              <a:t>pareiškėjo</a:t>
            </a:r>
            <a:r>
              <a:rPr lang="en-US" sz="1600" dirty="0"/>
              <a:t> </a:t>
            </a:r>
            <a:r>
              <a:rPr lang="en-US" sz="1600" dirty="0" err="1"/>
              <a:t>ar</a:t>
            </a:r>
            <a:r>
              <a:rPr lang="en-US" sz="1600" dirty="0"/>
              <a:t> </a:t>
            </a:r>
            <a:r>
              <a:rPr lang="en-US" sz="1600" dirty="0" err="1"/>
              <a:t>partnerio</a:t>
            </a:r>
            <a:r>
              <a:rPr lang="en-US" sz="1600" dirty="0"/>
              <a:t> </a:t>
            </a:r>
            <a:r>
              <a:rPr lang="en-US" sz="1600" dirty="0" err="1"/>
              <a:t>darbuotojas</a:t>
            </a:r>
            <a:r>
              <a:rPr lang="en-US" sz="1600" dirty="0"/>
              <a:t>, </a:t>
            </a:r>
            <a:r>
              <a:rPr lang="en-US" sz="1600" dirty="0" err="1"/>
              <a:t>papildomai</a:t>
            </a:r>
            <a:r>
              <a:rPr lang="en-US" sz="1600" dirty="0"/>
              <a:t> </a:t>
            </a:r>
            <a:r>
              <a:rPr lang="en-US" sz="1600" dirty="0" err="1"/>
              <a:t>pridedama</a:t>
            </a:r>
            <a:r>
              <a:rPr lang="en-US" sz="1600" dirty="0"/>
              <a:t> </a:t>
            </a:r>
            <a:r>
              <a:rPr lang="en-US" sz="1600" dirty="0" err="1"/>
              <a:t>šio</a:t>
            </a:r>
            <a:r>
              <a:rPr lang="en-US" sz="1600" dirty="0"/>
              <a:t> </a:t>
            </a:r>
            <a:r>
              <a:rPr lang="en-US" sz="1600" dirty="0" err="1"/>
              <a:t>asmens</a:t>
            </a:r>
            <a:r>
              <a:rPr lang="en-US" sz="1600" dirty="0"/>
              <a:t> </a:t>
            </a:r>
            <a:r>
              <a:rPr lang="en-US" sz="1600" dirty="0" err="1"/>
              <a:t>su</a:t>
            </a:r>
            <a:r>
              <a:rPr lang="en-US" sz="1600" dirty="0"/>
              <a:t> </a:t>
            </a:r>
            <a:r>
              <a:rPr lang="en-US" sz="1600" dirty="0" err="1"/>
              <a:t>pareiškėju</a:t>
            </a:r>
            <a:r>
              <a:rPr lang="en-US" sz="1600" dirty="0"/>
              <a:t> </a:t>
            </a:r>
            <a:r>
              <a:rPr lang="en-US" sz="1600" dirty="0" err="1"/>
              <a:t>ar</a:t>
            </a:r>
            <a:r>
              <a:rPr lang="en-US" sz="1600" dirty="0"/>
              <a:t> </a:t>
            </a:r>
            <a:r>
              <a:rPr lang="en-US" sz="1600" dirty="0" err="1"/>
              <a:t>partneriu</a:t>
            </a:r>
            <a:r>
              <a:rPr lang="en-US" sz="1600" dirty="0"/>
              <a:t> </a:t>
            </a:r>
            <a:r>
              <a:rPr lang="en-US" sz="1600" dirty="0" err="1"/>
              <a:t>sudaryto</a:t>
            </a:r>
            <a:r>
              <a:rPr lang="en-US" sz="1600" dirty="0"/>
              <a:t> </a:t>
            </a:r>
            <a:r>
              <a:rPr lang="en-US" sz="1600" dirty="0" err="1"/>
              <a:t>ketinimų</a:t>
            </a:r>
            <a:r>
              <a:rPr lang="en-US" sz="1600" dirty="0"/>
              <a:t> </a:t>
            </a:r>
            <a:r>
              <a:rPr lang="en-US" sz="1600" dirty="0" err="1"/>
              <a:t>protokolo</a:t>
            </a:r>
            <a:r>
              <a:rPr lang="en-US" sz="1600" dirty="0"/>
              <a:t>, </a:t>
            </a:r>
            <a:r>
              <a:rPr lang="en-US" sz="1600" dirty="0" err="1"/>
              <a:t>kuriame</a:t>
            </a:r>
            <a:r>
              <a:rPr lang="en-US" sz="1600" dirty="0"/>
              <a:t> </a:t>
            </a:r>
            <a:r>
              <a:rPr lang="en-US" sz="1600" dirty="0" err="1"/>
              <a:t>numatyta</a:t>
            </a:r>
            <a:r>
              <a:rPr lang="en-US" sz="1600" dirty="0"/>
              <a:t>, </a:t>
            </a:r>
            <a:r>
              <a:rPr lang="en-US" sz="1600" dirty="0" err="1"/>
              <a:t>kad</a:t>
            </a:r>
            <a:r>
              <a:rPr lang="en-US" sz="1600" dirty="0"/>
              <a:t> </a:t>
            </a:r>
            <a:r>
              <a:rPr lang="en-US" sz="1600" dirty="0" err="1"/>
              <a:t>jei</a:t>
            </a:r>
            <a:r>
              <a:rPr lang="en-US" sz="1600" dirty="0"/>
              <a:t> </a:t>
            </a:r>
            <a:r>
              <a:rPr lang="en-US" sz="1600" dirty="0" err="1"/>
              <a:t>vietos</a:t>
            </a:r>
            <a:r>
              <a:rPr lang="en-US" sz="1600" dirty="0"/>
              <a:t> </a:t>
            </a:r>
            <a:r>
              <a:rPr lang="en-US" sz="1600" dirty="0" err="1"/>
              <a:t>plėtros</a:t>
            </a:r>
            <a:r>
              <a:rPr lang="en-US" sz="1600" dirty="0"/>
              <a:t> </a:t>
            </a:r>
            <a:r>
              <a:rPr lang="en-US" sz="1600" dirty="0" err="1"/>
              <a:t>projektinis</a:t>
            </a:r>
            <a:r>
              <a:rPr lang="en-US" sz="1600" dirty="0"/>
              <a:t> </a:t>
            </a:r>
            <a:r>
              <a:rPr lang="en-US" sz="1600" dirty="0" err="1"/>
              <a:t>pasiūlymas</a:t>
            </a:r>
            <a:r>
              <a:rPr lang="en-US" sz="1600" dirty="0"/>
              <a:t> bus </a:t>
            </a:r>
            <a:r>
              <a:rPr lang="en-US" sz="1600" dirty="0" err="1"/>
              <a:t>atrinktas</a:t>
            </a:r>
            <a:r>
              <a:rPr lang="en-US" sz="1600" dirty="0"/>
              <a:t> </a:t>
            </a:r>
            <a:r>
              <a:rPr lang="en-US" sz="1600" dirty="0" err="1"/>
              <a:t>finansuoti</a:t>
            </a:r>
            <a:r>
              <a:rPr lang="en-US" sz="1600" dirty="0"/>
              <a:t> ir </a:t>
            </a:r>
            <a:r>
              <a:rPr lang="en-US" sz="1600" dirty="0" err="1"/>
              <a:t>vietos</a:t>
            </a:r>
            <a:r>
              <a:rPr lang="en-US" sz="1600" dirty="0"/>
              <a:t> </a:t>
            </a:r>
            <a:r>
              <a:rPr lang="en-US" sz="1600" dirty="0" err="1"/>
              <a:t>plėtros</a:t>
            </a:r>
            <a:r>
              <a:rPr lang="en-US" sz="1600" dirty="0"/>
              <a:t> </a:t>
            </a:r>
            <a:r>
              <a:rPr lang="en-US" sz="1600" dirty="0" err="1"/>
              <a:t>projektas</a:t>
            </a:r>
            <a:r>
              <a:rPr lang="en-US" sz="1600" dirty="0"/>
              <a:t> bus </a:t>
            </a:r>
            <a:r>
              <a:rPr lang="en-US" sz="1600" dirty="0" err="1"/>
              <a:t>įgyvendinamas</a:t>
            </a:r>
            <a:r>
              <a:rPr lang="en-US" sz="1600" dirty="0"/>
              <a:t>, </a:t>
            </a:r>
            <a:r>
              <a:rPr lang="en-US" sz="1600" dirty="0" err="1"/>
              <a:t>asmuo</a:t>
            </a:r>
            <a:r>
              <a:rPr lang="en-US" sz="1600" dirty="0"/>
              <a:t> bus </a:t>
            </a:r>
            <a:r>
              <a:rPr lang="en-US" sz="1600" dirty="0" err="1"/>
              <a:t>įdarbintas</a:t>
            </a:r>
            <a:r>
              <a:rPr lang="en-US" sz="1600" dirty="0"/>
              <a:t>/ </a:t>
            </a:r>
            <a:r>
              <a:rPr lang="en-US" sz="1600" dirty="0" err="1"/>
              <a:t>dirbs</a:t>
            </a:r>
            <a:r>
              <a:rPr lang="en-US" sz="1600" dirty="0"/>
              <a:t> </a:t>
            </a:r>
            <a:r>
              <a:rPr lang="en-US" sz="1600" dirty="0" err="1"/>
              <a:t>savanorystės</a:t>
            </a:r>
            <a:r>
              <a:rPr lang="en-US" sz="1600" dirty="0"/>
              <a:t> </a:t>
            </a:r>
            <a:r>
              <a:rPr lang="en-US" sz="1600" dirty="0" err="1"/>
              <a:t>pagrindais</a:t>
            </a:r>
            <a:r>
              <a:rPr lang="en-US" sz="1600" dirty="0"/>
              <a:t>   </a:t>
            </a:r>
            <a:r>
              <a:rPr lang="en-US" sz="1600" dirty="0" err="1"/>
              <a:t>projekte</a:t>
            </a:r>
            <a:r>
              <a:rPr lang="en-US" sz="1600" dirty="0"/>
              <a:t>, </a:t>
            </a:r>
            <a:r>
              <a:rPr lang="en-US" sz="1600" dirty="0" err="1"/>
              <a:t>kopija</a:t>
            </a:r>
            <a:r>
              <a:rPr lang="lt-LT" sz="1600" dirty="0" smtClean="0"/>
              <a:t>;</a:t>
            </a:r>
            <a:endParaRPr lang="lt-LT" sz="1600" dirty="0"/>
          </a:p>
          <a:p>
            <a:pPr marL="452437" indent="-342900" algn="just" fontAlgn="ctr">
              <a:buClr>
                <a:srgbClr val="FF0000"/>
              </a:buClr>
              <a:buSzPct val="100000"/>
              <a:buFont typeface="+mj-lt"/>
              <a:buAutoNum type="arabicPeriod"/>
              <a:defRPr/>
            </a:pPr>
            <a:r>
              <a:rPr lang="lt-LT" sz="1600" dirty="0" smtClean="0"/>
              <a:t>kiti </a:t>
            </a:r>
            <a:r>
              <a:rPr lang="lt-LT" sz="1600" dirty="0"/>
              <a:t>dokumentai (pareiškėjas gali pateikti kitus dokumentus, galinčius turėti įtakos vietos plėtros projektinio pasiūlymo vertinimui).</a:t>
            </a:r>
          </a:p>
        </p:txBody>
      </p:sp>
      <p:sp>
        <p:nvSpPr>
          <p:cNvPr id="3" name="Title 2"/>
          <p:cNvSpPr>
            <a:spLocks noGrp="1"/>
          </p:cNvSpPr>
          <p:nvPr>
            <p:ph type="title"/>
          </p:nvPr>
        </p:nvSpPr>
        <p:spPr>
          <a:xfrm>
            <a:off x="460623" y="116632"/>
            <a:ext cx="8229600" cy="792088"/>
          </a:xfrm>
        </p:spPr>
        <p:txBody>
          <a:bodyPr/>
          <a:lstStyle/>
          <a:p>
            <a:pPr>
              <a:defRPr/>
            </a:pPr>
            <a:r>
              <a:rPr lang="lt-LT" sz="3200" dirty="0" smtClean="0"/>
              <a:t>Projektinio pasiūlymo pateikimas (II)</a:t>
            </a:r>
            <a:endParaRPr lang="en-US" sz="3200" dirty="0"/>
          </a:p>
        </p:txBody>
      </p:sp>
    </p:spTree>
    <p:extLst>
      <p:ext uri="{BB962C8B-B14F-4D97-AF65-F5344CB8AC3E}">
        <p14:creationId xmlns:p14="http://schemas.microsoft.com/office/powerpoint/2010/main" val="41454270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385997" y="261839"/>
            <a:ext cx="8597244" cy="647700"/>
          </a:xfrm>
        </p:spPr>
        <p:txBody>
          <a:bodyPr>
            <a:noAutofit/>
          </a:bodyPr>
          <a:lstStyle/>
          <a:p>
            <a:pPr algn="just">
              <a:defRPr/>
            </a:pPr>
            <a:r>
              <a:rPr lang="en-US" altLang="lt-LT" sz="3200" dirty="0" smtClean="0"/>
              <a:t>PROJEKT</a:t>
            </a:r>
            <a:r>
              <a:rPr lang="lt-LT" altLang="lt-LT" sz="3200" dirty="0" smtClean="0"/>
              <a:t>Ų FINANSAVIMO REIKALAVIMAI </a:t>
            </a:r>
          </a:p>
        </p:txBody>
      </p:sp>
      <p:sp>
        <p:nvSpPr>
          <p:cNvPr id="31747" name="Content Placeholder 2"/>
          <p:cNvSpPr>
            <a:spLocks noGrp="1"/>
          </p:cNvSpPr>
          <p:nvPr>
            <p:ph idx="1"/>
          </p:nvPr>
        </p:nvSpPr>
        <p:spPr>
          <a:xfrm>
            <a:off x="50800" y="909638"/>
            <a:ext cx="8964613" cy="5327674"/>
          </a:xfrm>
        </p:spPr>
        <p:txBody>
          <a:bodyPr/>
          <a:lstStyle/>
          <a:p>
            <a:pPr>
              <a:defRPr/>
            </a:pPr>
            <a:endParaRPr lang="lt-LT" sz="1600" b="1" dirty="0">
              <a:solidFill>
                <a:srgbClr val="FF0000"/>
              </a:solidFill>
            </a:endParaRPr>
          </a:p>
          <a:p>
            <a:pPr>
              <a:defRPr/>
            </a:pPr>
            <a:endParaRPr lang="lt-LT" sz="1600" b="1" dirty="0" smtClean="0">
              <a:solidFill>
                <a:srgbClr val="FF0000"/>
              </a:solidFill>
            </a:endParaRPr>
          </a:p>
          <a:p>
            <a:pPr>
              <a:defRPr/>
            </a:pPr>
            <a:endParaRPr lang="lt-LT" sz="1600" b="1" dirty="0" smtClean="0">
              <a:solidFill>
                <a:srgbClr val="FF0000"/>
              </a:solidFill>
            </a:endParaRPr>
          </a:p>
          <a:p>
            <a:pPr>
              <a:defRPr/>
            </a:pPr>
            <a:endParaRPr lang="lt-LT" sz="1600" b="1" dirty="0" smtClean="0">
              <a:solidFill>
                <a:srgbClr val="FF0000"/>
              </a:solidFill>
            </a:endParaRPr>
          </a:p>
          <a:p>
            <a:pPr>
              <a:defRPr/>
            </a:pPr>
            <a:endParaRPr lang="lt-LT" sz="1600" b="1" dirty="0">
              <a:solidFill>
                <a:srgbClr val="FF0000"/>
              </a:solidFill>
            </a:endParaRPr>
          </a:p>
          <a:p>
            <a:pPr>
              <a:defRPr/>
            </a:pPr>
            <a:endParaRPr lang="lt-LT" sz="1600" b="1" dirty="0">
              <a:solidFill>
                <a:srgbClr val="FF0000"/>
              </a:solidFill>
            </a:endParaRPr>
          </a:p>
          <a:p>
            <a:pPr>
              <a:defRPr/>
            </a:pPr>
            <a:endParaRPr lang="lt-LT" sz="1600" b="1" dirty="0">
              <a:solidFill>
                <a:srgbClr val="FF0000"/>
              </a:solidFill>
            </a:endParaRPr>
          </a:p>
          <a:p>
            <a:pPr marL="0" indent="0">
              <a:buFont typeface="Arial" panose="020B0604020202020204" pitchFamily="34" charset="0"/>
              <a:buNone/>
              <a:defRPr/>
            </a:pPr>
            <a:endParaRPr lang="lt-LT" sz="1600" b="1" dirty="0">
              <a:solidFill>
                <a:srgbClr val="FF0000"/>
              </a:solidFill>
            </a:endParaRPr>
          </a:p>
          <a:p>
            <a:pPr>
              <a:defRPr/>
            </a:pPr>
            <a:endParaRPr lang="lt-LT" dirty="0"/>
          </a:p>
          <a:p>
            <a:pPr>
              <a:defRPr/>
            </a:pPr>
            <a:endParaRPr lang="en-US" dirty="0" smtClean="0"/>
          </a:p>
          <a:p>
            <a:pPr>
              <a:defRPr/>
            </a:pPr>
            <a:endParaRPr lang="lt-LT" sz="800" dirty="0" smtClean="0"/>
          </a:p>
          <a:p>
            <a:pPr>
              <a:defRPr/>
            </a:pPr>
            <a:endParaRPr lang="lt-LT" sz="800" dirty="0"/>
          </a:p>
          <a:p>
            <a:pPr marL="109537" indent="0" algn="just">
              <a:buNone/>
              <a:defRPr/>
            </a:pPr>
            <a:endParaRPr lang="lt-LT" sz="1400" dirty="0" smtClean="0"/>
          </a:p>
          <a:p>
            <a:pPr marL="109537" indent="0" algn="just">
              <a:buNone/>
              <a:defRPr/>
            </a:pPr>
            <a:endParaRPr lang="lt-LT" sz="1400" dirty="0"/>
          </a:p>
          <a:p>
            <a:pPr marL="109537" indent="0" algn="just">
              <a:buNone/>
              <a:defRPr/>
            </a:pPr>
            <a:endParaRPr lang="lt-LT" sz="1400" dirty="0" smtClean="0"/>
          </a:p>
          <a:p>
            <a:pPr marL="109537" indent="0" algn="just">
              <a:buNone/>
              <a:defRPr/>
            </a:pPr>
            <a:endParaRPr lang="en-US" sz="1400" dirty="0"/>
          </a:p>
          <a:p>
            <a:pPr algn="just">
              <a:defRPr/>
            </a:pPr>
            <a:r>
              <a:rPr lang="lt-LT" sz="1400" b="1" dirty="0" smtClean="0">
                <a:solidFill>
                  <a:srgbClr val="FF0000"/>
                </a:solidFill>
                <a:effectLst>
                  <a:outerShdw blurRad="38100" dist="38100" dir="2700000" algn="tl">
                    <a:srgbClr val="000000">
                      <a:alpha val="43137"/>
                    </a:srgbClr>
                  </a:outerShdw>
                </a:effectLst>
              </a:rPr>
              <a:t>Pareiškėjas </a:t>
            </a:r>
            <a:r>
              <a:rPr lang="lt-LT" sz="1400" b="1" dirty="0">
                <a:solidFill>
                  <a:srgbClr val="FF0000"/>
                </a:solidFill>
                <a:effectLst>
                  <a:outerShdw blurRad="38100" dist="38100" dir="2700000" algn="tl">
                    <a:srgbClr val="000000">
                      <a:alpha val="43137"/>
                    </a:srgbClr>
                  </a:outerShdw>
                </a:effectLst>
              </a:rPr>
              <a:t>turės apmokėti iš savo lėšų projekto tinkamų finansuoti išlaidų dalį, kurios nepadengia projektui skiriamo finansavimo lėšos, ir netinkamas finansuoti išlaidas</a:t>
            </a:r>
            <a:r>
              <a:rPr lang="lt-LT" sz="1600" b="1" dirty="0" smtClean="0">
                <a:solidFill>
                  <a:srgbClr val="FF0000"/>
                </a:solidFill>
                <a:effectLst>
                  <a:outerShdw blurRad="38100" dist="38100" dir="2700000" algn="tl">
                    <a:srgbClr val="000000">
                      <a:alpha val="43137"/>
                    </a:srgbClr>
                  </a:outerShdw>
                </a:effectLst>
              </a:rPr>
              <a:t>.</a:t>
            </a:r>
            <a:endParaRPr lang="lt-LT" sz="1600" b="1" dirty="0">
              <a:solidFill>
                <a:srgbClr val="FF0000"/>
              </a:solidFill>
              <a:effectLst>
                <a:outerShdw blurRad="38100" dist="38100" dir="2700000" algn="tl">
                  <a:srgbClr val="000000">
                    <a:alpha val="43137"/>
                  </a:srgbClr>
                </a:outerShdw>
              </a:effectLst>
            </a:endParaRPr>
          </a:p>
        </p:txBody>
      </p:sp>
      <p:sp>
        <p:nvSpPr>
          <p:cNvPr id="5" name="Rectangle 3"/>
          <p:cNvSpPr/>
          <p:nvPr/>
        </p:nvSpPr>
        <p:spPr>
          <a:xfrm>
            <a:off x="139700" y="908720"/>
            <a:ext cx="9004300" cy="2808311"/>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endParaRPr lang="lt-LT" sz="1200" b="1" dirty="0"/>
          </a:p>
          <a:p>
            <a:pPr algn="just">
              <a:defRPr/>
            </a:pPr>
            <a:endParaRPr lang="en-US" sz="1400" b="1" dirty="0"/>
          </a:p>
          <a:p>
            <a:pPr algn="just">
              <a:defRPr/>
            </a:pPr>
            <a:r>
              <a:rPr lang="lt-LT" sz="1400" b="1" dirty="0"/>
              <a:t>Pareiškėjas nuosavą įnašą gali dengti ,,nepiniginiu“ įnašu: </a:t>
            </a:r>
          </a:p>
          <a:p>
            <a:pPr marL="228600" indent="-228600" algn="just">
              <a:buFontTx/>
              <a:buAutoNum type="arabicParenR"/>
              <a:defRPr/>
            </a:pPr>
            <a:r>
              <a:rPr lang="lt-LT" sz="1400" dirty="0"/>
              <a:t>projekto veiklas vykdančių </a:t>
            </a:r>
            <a:r>
              <a:rPr lang="lt-LT" sz="1400" u="sng" dirty="0"/>
              <a:t>savanorių </a:t>
            </a:r>
            <a:r>
              <a:rPr lang="lt-LT" sz="1400" u="sng" dirty="0" smtClean="0"/>
              <a:t>savanoriškas darbas</a:t>
            </a:r>
            <a:r>
              <a:rPr lang="lt-LT" sz="1400" dirty="0" smtClean="0"/>
              <a:t>, </a:t>
            </a:r>
            <a:r>
              <a:rPr lang="lt-LT" sz="1400" dirty="0"/>
              <a:t>tiesiogiai </a:t>
            </a:r>
            <a:r>
              <a:rPr lang="lt-LT" sz="1400" dirty="0" smtClean="0"/>
              <a:t>susijęs </a:t>
            </a:r>
            <a:r>
              <a:rPr lang="lt-LT" sz="1400" dirty="0"/>
              <a:t>su projekto veiklų vykdymu;</a:t>
            </a:r>
            <a:r>
              <a:rPr lang="lt-LT" sz="1400" b="1" dirty="0"/>
              <a:t>   </a:t>
            </a:r>
          </a:p>
          <a:p>
            <a:pPr marL="228600" indent="-228600" algn="just">
              <a:buFontTx/>
              <a:buAutoNum type="arabicParenR"/>
              <a:defRPr/>
            </a:pPr>
            <a:r>
              <a:rPr lang="lt-LT" sz="1400" dirty="0" smtClean="0"/>
              <a:t>projekto </a:t>
            </a:r>
            <a:r>
              <a:rPr lang="lt-LT" sz="1400" u="sng" dirty="0" smtClean="0"/>
              <a:t>veiklų dalyvių darbo užmokesčio, apskaičiuoto ir išmokėto jiems už darbo laiką, kurio metu darbuotojai dalyvavo projekto veiklose, ir susijusių darbdavio įsipareigojimų išlaidos</a:t>
            </a:r>
            <a:r>
              <a:rPr lang="lt-LT" sz="1400" dirty="0" smtClean="0"/>
              <a:t>; </a:t>
            </a:r>
          </a:p>
          <a:p>
            <a:pPr marL="228600" indent="-228600" algn="just">
              <a:buFontTx/>
              <a:buAutoNum type="arabicParenR"/>
              <a:defRPr/>
            </a:pPr>
            <a:r>
              <a:rPr lang="lt-LT" sz="1400" dirty="0" smtClean="0"/>
              <a:t>projekto </a:t>
            </a:r>
            <a:r>
              <a:rPr lang="lt-LT" sz="1400" u="sng" dirty="0"/>
              <a:t>veikloms vykdyti reikalingas projekto vykdytojo ir (ar) partnerio (-</a:t>
            </a:r>
            <a:r>
              <a:rPr lang="lt-LT" sz="1400" u="sng" dirty="0" err="1"/>
              <a:t>ių</a:t>
            </a:r>
            <a:r>
              <a:rPr lang="lt-LT" sz="1400" u="sng" dirty="0"/>
              <a:t>) valdomas nekilnojamasis turtas </a:t>
            </a:r>
            <a:r>
              <a:rPr lang="lt-LT" sz="1400" dirty="0"/>
              <a:t>(turi būti jeigu tenkinamos visos šios sąlygos: turto vertė nėra didesnė už rinkos vertę (kai rinkos vertę patvirtina turto vertintojas arba nepriklausoma turto vertinimo įmonė, atlikę nepriklausomą vertinimą); turtas yra įtrauktas į projekto vykdytojo ar partnerio apskaitą; turtui pirkti, statyti ar rekonstruoti per pastaruosius 10 metų nebuvo skirta ES struktūrinių fondų ar kitų ES finansinių priemonių</a:t>
            </a:r>
            <a:r>
              <a:rPr lang="lt-LT" sz="1400" dirty="0" smtClean="0"/>
              <a:t>).</a:t>
            </a:r>
            <a:endParaRPr lang="en-US" sz="1200" b="1" dirty="0"/>
          </a:p>
          <a:p>
            <a:pPr algn="just">
              <a:defRPr/>
            </a:pPr>
            <a:endParaRPr lang="lt-LT" sz="1100" b="1" dirty="0" smtClean="0"/>
          </a:p>
          <a:p>
            <a:pPr algn="just">
              <a:defRPr/>
            </a:pPr>
            <a:endParaRPr lang="lt-LT" sz="1100" b="1" dirty="0"/>
          </a:p>
        </p:txBody>
      </p:sp>
      <p:sp>
        <p:nvSpPr>
          <p:cNvPr id="6" name="Rectangle 3"/>
          <p:cNvSpPr/>
          <p:nvPr/>
        </p:nvSpPr>
        <p:spPr>
          <a:xfrm>
            <a:off x="163074" y="3717032"/>
            <a:ext cx="9004300" cy="172819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just"/>
            <a:r>
              <a:rPr lang="en-US" sz="1200" dirty="0" err="1" smtClean="0"/>
              <a:t>Nepiniginiu</a:t>
            </a:r>
            <a:r>
              <a:rPr lang="en-US" sz="1200" dirty="0" smtClean="0"/>
              <a:t> </a:t>
            </a:r>
            <a:r>
              <a:rPr lang="en-US" sz="1200" dirty="0" err="1" smtClean="0"/>
              <a:t>projekto</a:t>
            </a:r>
            <a:r>
              <a:rPr lang="en-US" sz="1200" dirty="0" smtClean="0"/>
              <a:t> </a:t>
            </a:r>
            <a:r>
              <a:rPr lang="en-US" sz="1200" dirty="0" err="1" smtClean="0"/>
              <a:t>vykdytojo</a:t>
            </a:r>
            <a:r>
              <a:rPr lang="en-US" sz="1200" dirty="0" smtClean="0"/>
              <a:t> </a:t>
            </a:r>
            <a:r>
              <a:rPr lang="en-US" sz="1200" dirty="0" err="1" smtClean="0"/>
              <a:t>ar</a:t>
            </a:r>
            <a:r>
              <a:rPr lang="en-US" sz="1200" dirty="0" smtClean="0"/>
              <a:t> </a:t>
            </a:r>
            <a:r>
              <a:rPr lang="en-US" sz="1200" dirty="0" err="1" smtClean="0"/>
              <a:t>partnerio</a:t>
            </a:r>
            <a:r>
              <a:rPr lang="en-US" sz="1200" dirty="0" smtClean="0"/>
              <a:t> </a:t>
            </a:r>
            <a:r>
              <a:rPr lang="en-US" sz="1200" dirty="0" err="1" smtClean="0"/>
              <a:t>įnašu</a:t>
            </a:r>
            <a:r>
              <a:rPr lang="en-US" sz="1200" dirty="0" smtClean="0"/>
              <a:t> </a:t>
            </a:r>
            <a:r>
              <a:rPr lang="en-US" sz="1200" dirty="0" err="1" smtClean="0"/>
              <a:t>gali</a:t>
            </a:r>
            <a:r>
              <a:rPr lang="en-US" sz="1200" dirty="0" smtClean="0"/>
              <a:t> </a:t>
            </a:r>
            <a:r>
              <a:rPr lang="en-US" sz="1200" dirty="0" err="1" smtClean="0"/>
              <a:t>būti</a:t>
            </a:r>
            <a:r>
              <a:rPr lang="en-US" sz="1200" dirty="0" smtClean="0"/>
              <a:t> </a:t>
            </a:r>
            <a:r>
              <a:rPr lang="en-US" sz="1200" dirty="0" err="1" smtClean="0"/>
              <a:t>laikomas</a:t>
            </a:r>
            <a:r>
              <a:rPr lang="en-US" sz="1200" dirty="0" smtClean="0"/>
              <a:t> </a:t>
            </a:r>
            <a:r>
              <a:rPr lang="en-US" sz="1200" dirty="0" err="1" smtClean="0"/>
              <a:t>savanoriškas</a:t>
            </a:r>
            <a:r>
              <a:rPr lang="en-US" sz="1200" dirty="0" smtClean="0"/>
              <a:t> </a:t>
            </a:r>
            <a:r>
              <a:rPr lang="en-US" sz="1200" dirty="0" err="1" smtClean="0"/>
              <a:t>darbas</a:t>
            </a:r>
            <a:r>
              <a:rPr lang="en-US" sz="1200" dirty="0" smtClean="0"/>
              <a:t>, </a:t>
            </a:r>
            <a:r>
              <a:rPr lang="en-US" sz="1200" dirty="0" err="1" smtClean="0"/>
              <a:t>jeigu</a:t>
            </a:r>
            <a:r>
              <a:rPr lang="en-US" sz="1200" dirty="0" smtClean="0"/>
              <a:t> </a:t>
            </a:r>
            <a:r>
              <a:rPr lang="en-US" sz="1200" dirty="0" err="1" smtClean="0"/>
              <a:t>galima</a:t>
            </a:r>
            <a:r>
              <a:rPr lang="en-US" sz="1200" dirty="0" smtClean="0"/>
              <a:t> </a:t>
            </a:r>
            <a:r>
              <a:rPr lang="en-US" sz="1200" dirty="0" err="1" smtClean="0"/>
              <a:t>įrodyti</a:t>
            </a:r>
            <a:r>
              <a:rPr lang="en-US" sz="1200" dirty="0" smtClean="0"/>
              <a:t> </a:t>
            </a:r>
            <a:r>
              <a:rPr lang="en-US" sz="1200" dirty="0" err="1" smtClean="0"/>
              <a:t>dirbtą</a:t>
            </a:r>
            <a:r>
              <a:rPr lang="en-US" sz="1200" dirty="0" smtClean="0"/>
              <a:t> </a:t>
            </a:r>
            <a:r>
              <a:rPr lang="en-US" sz="1200" dirty="0" err="1" smtClean="0"/>
              <a:t>laiką</a:t>
            </a:r>
            <a:r>
              <a:rPr lang="en-US" sz="1200" dirty="0" smtClean="0"/>
              <a:t>, o </a:t>
            </a:r>
            <a:r>
              <a:rPr lang="en-US" sz="1200" dirty="0" err="1" smtClean="0"/>
              <a:t>įnašas</a:t>
            </a:r>
            <a:r>
              <a:rPr lang="en-US" sz="1200" dirty="0" smtClean="0"/>
              <a:t> </a:t>
            </a:r>
            <a:r>
              <a:rPr lang="en-US" sz="1200" dirty="0" err="1" smtClean="0"/>
              <a:t>apskaičiuojamas</a:t>
            </a:r>
            <a:r>
              <a:rPr lang="en-US" sz="1200" dirty="0" smtClean="0"/>
              <a:t> </a:t>
            </a:r>
            <a:r>
              <a:rPr lang="en-US" sz="1200" dirty="0" err="1" smtClean="0"/>
              <a:t>taikant</a:t>
            </a:r>
            <a:r>
              <a:rPr lang="en-US" sz="1200" dirty="0" smtClean="0"/>
              <a:t> </a:t>
            </a:r>
            <a:r>
              <a:rPr lang="en-US" sz="1200" dirty="0" err="1" smtClean="0"/>
              <a:t>minimalųjį</a:t>
            </a:r>
            <a:r>
              <a:rPr lang="en-US" sz="1200" dirty="0" smtClean="0"/>
              <a:t> </a:t>
            </a:r>
            <a:r>
              <a:rPr lang="en-US" sz="1200" dirty="0" err="1" smtClean="0"/>
              <a:t>Lietuvos</a:t>
            </a:r>
            <a:r>
              <a:rPr lang="en-US" sz="1200" dirty="0" smtClean="0"/>
              <a:t> </a:t>
            </a:r>
            <a:r>
              <a:rPr lang="en-US" sz="1200" dirty="0" err="1" smtClean="0"/>
              <a:t>Respublikos</a:t>
            </a:r>
            <a:r>
              <a:rPr lang="en-US" sz="1200" dirty="0" smtClean="0"/>
              <a:t> </a:t>
            </a:r>
            <a:r>
              <a:rPr lang="en-US" sz="1200" dirty="0" err="1" smtClean="0"/>
              <a:t>teisės</a:t>
            </a:r>
            <a:r>
              <a:rPr lang="en-US" sz="1200" dirty="0" smtClean="0"/>
              <a:t> </a:t>
            </a:r>
            <a:r>
              <a:rPr lang="en-US" sz="1200" dirty="0" err="1" smtClean="0"/>
              <a:t>aktų</a:t>
            </a:r>
            <a:r>
              <a:rPr lang="en-US" sz="1200" dirty="0" smtClean="0"/>
              <a:t> </a:t>
            </a:r>
            <a:r>
              <a:rPr lang="en-US" sz="1200" dirty="0" err="1" smtClean="0"/>
              <a:t>nustatytą</a:t>
            </a:r>
            <a:r>
              <a:rPr lang="en-US" sz="1200" dirty="0" smtClean="0"/>
              <a:t> </a:t>
            </a:r>
            <a:r>
              <a:rPr lang="en-US" sz="1200" dirty="0" err="1" smtClean="0"/>
              <a:t>darbo</a:t>
            </a:r>
            <a:r>
              <a:rPr lang="lt-LT" sz="1200" dirty="0"/>
              <a:t> </a:t>
            </a:r>
            <a:r>
              <a:rPr lang="en-US" sz="1200" dirty="0" err="1" smtClean="0"/>
              <a:t>užmokestį</a:t>
            </a:r>
            <a:r>
              <a:rPr lang="en-US" sz="1200" dirty="0" smtClean="0"/>
              <a:t> </a:t>
            </a:r>
            <a:r>
              <a:rPr lang="en-US" sz="1200" dirty="0" err="1" smtClean="0"/>
              <a:t>arba</a:t>
            </a:r>
            <a:r>
              <a:rPr lang="en-US" sz="1200" dirty="0" smtClean="0"/>
              <a:t> </a:t>
            </a:r>
            <a:r>
              <a:rPr lang="en-US" sz="1200" dirty="0" err="1" smtClean="0"/>
              <a:t>nustatytą</a:t>
            </a:r>
            <a:r>
              <a:rPr lang="en-US" sz="1200" dirty="0" smtClean="0"/>
              <a:t> </a:t>
            </a:r>
            <a:r>
              <a:rPr lang="en-US" sz="1200" dirty="0" err="1" smtClean="0"/>
              <a:t>fiksuotąjį</a:t>
            </a:r>
            <a:r>
              <a:rPr lang="en-US" sz="1200" dirty="0" smtClean="0"/>
              <a:t> </a:t>
            </a:r>
            <a:r>
              <a:rPr lang="en-US" sz="1200" dirty="0" err="1" smtClean="0"/>
              <a:t>įkainį</a:t>
            </a:r>
            <a:r>
              <a:rPr lang="en-US" sz="1200" dirty="0" smtClean="0"/>
              <a:t>. Su </a:t>
            </a:r>
            <a:r>
              <a:rPr lang="en-US" sz="1200" dirty="0" err="1" smtClean="0"/>
              <a:t>savanoriais</a:t>
            </a:r>
            <a:r>
              <a:rPr lang="en-US" sz="1200" dirty="0" smtClean="0"/>
              <a:t> </a:t>
            </a:r>
            <a:r>
              <a:rPr lang="en-US" sz="1200" dirty="0" err="1" smtClean="0"/>
              <a:t>turi</a:t>
            </a:r>
            <a:r>
              <a:rPr lang="en-US" sz="1200" dirty="0" smtClean="0"/>
              <a:t> </a:t>
            </a:r>
            <a:r>
              <a:rPr lang="en-US" sz="1200" dirty="0" err="1" smtClean="0"/>
              <a:t>būti</a:t>
            </a:r>
            <a:r>
              <a:rPr lang="en-US" sz="1200" dirty="0" smtClean="0"/>
              <a:t> </a:t>
            </a:r>
            <a:r>
              <a:rPr lang="en-US" sz="1200" dirty="0" err="1" smtClean="0"/>
              <a:t>sudaromos</a:t>
            </a:r>
            <a:r>
              <a:rPr lang="en-US" sz="1200" dirty="0" smtClean="0"/>
              <a:t> </a:t>
            </a:r>
            <a:r>
              <a:rPr lang="en-US" sz="1200" dirty="0" err="1" smtClean="0"/>
              <a:t>rašytinės</a:t>
            </a:r>
            <a:r>
              <a:rPr lang="en-US" sz="1200" dirty="0" smtClean="0"/>
              <a:t> </a:t>
            </a:r>
            <a:r>
              <a:rPr lang="en-US" sz="1200" dirty="0" err="1" smtClean="0"/>
              <a:t>savanoriškos</a:t>
            </a:r>
            <a:r>
              <a:rPr lang="en-US" sz="1200" dirty="0" smtClean="0"/>
              <a:t> </a:t>
            </a:r>
            <a:r>
              <a:rPr lang="en-US" sz="1200" dirty="0" err="1" smtClean="0"/>
              <a:t>veiklos</a:t>
            </a:r>
            <a:r>
              <a:rPr lang="en-US" sz="1200" dirty="0" smtClean="0"/>
              <a:t> </a:t>
            </a:r>
            <a:r>
              <a:rPr lang="en-US" sz="1200" dirty="0" err="1" smtClean="0"/>
              <a:t>sutartys</a:t>
            </a:r>
            <a:r>
              <a:rPr lang="en-US" sz="1200" dirty="0" smtClean="0"/>
              <a:t>, o  </a:t>
            </a:r>
            <a:r>
              <a:rPr lang="en-US" sz="1200" dirty="0" err="1" smtClean="0"/>
              <a:t>jų</a:t>
            </a:r>
            <a:r>
              <a:rPr lang="en-US" sz="1200" dirty="0" smtClean="0"/>
              <a:t> </a:t>
            </a:r>
            <a:r>
              <a:rPr lang="en-US" sz="1200" dirty="0" err="1" smtClean="0"/>
              <a:t>dirbtas</a:t>
            </a:r>
            <a:r>
              <a:rPr lang="en-US" sz="1200" dirty="0" smtClean="0"/>
              <a:t> </a:t>
            </a:r>
            <a:r>
              <a:rPr lang="en-US" sz="1200" dirty="0" err="1" smtClean="0"/>
              <a:t>laikas</a:t>
            </a:r>
            <a:r>
              <a:rPr lang="en-US" sz="1200" dirty="0" smtClean="0"/>
              <a:t> </a:t>
            </a:r>
            <a:r>
              <a:rPr lang="en-US" sz="1200" dirty="0" err="1" smtClean="0"/>
              <a:t>apskaitomas</a:t>
            </a:r>
            <a:r>
              <a:rPr lang="en-US" sz="1200" dirty="0" smtClean="0"/>
              <a:t> </a:t>
            </a:r>
            <a:r>
              <a:rPr lang="en-US" sz="1200" dirty="0" err="1" smtClean="0"/>
              <a:t>laisvos</a:t>
            </a:r>
            <a:r>
              <a:rPr lang="en-US" sz="1200" dirty="0" smtClean="0"/>
              <a:t> </a:t>
            </a:r>
            <a:r>
              <a:rPr lang="en-US" sz="1200" dirty="0" err="1" smtClean="0"/>
              <a:t>formos</a:t>
            </a:r>
            <a:r>
              <a:rPr lang="en-US" sz="1200" dirty="0" smtClean="0"/>
              <a:t> </a:t>
            </a:r>
            <a:r>
              <a:rPr lang="en-US" sz="1200" dirty="0" err="1" smtClean="0"/>
              <a:t>dokumentuose</a:t>
            </a:r>
            <a:r>
              <a:rPr lang="en-US" sz="1200" dirty="0" smtClean="0"/>
              <a:t> (</a:t>
            </a:r>
            <a:r>
              <a:rPr lang="en-US" sz="1200" dirty="0" err="1" smtClean="0"/>
              <a:t>laikaraščiuose</a:t>
            </a:r>
            <a:r>
              <a:rPr lang="en-US" sz="1200" dirty="0" smtClean="0"/>
              <a:t>), </a:t>
            </a:r>
            <a:r>
              <a:rPr lang="en-US" sz="1200" dirty="0" err="1" smtClean="0"/>
              <a:t>kuriuose</a:t>
            </a:r>
            <a:r>
              <a:rPr lang="en-US" sz="1200" dirty="0" smtClean="0"/>
              <a:t> </a:t>
            </a:r>
            <a:r>
              <a:rPr lang="en-US" sz="1200" dirty="0" err="1" smtClean="0"/>
              <a:t>turi</a:t>
            </a:r>
            <a:r>
              <a:rPr lang="en-US" sz="1200" dirty="0" smtClean="0"/>
              <a:t> </a:t>
            </a:r>
            <a:r>
              <a:rPr lang="en-US" sz="1200" dirty="0" err="1" smtClean="0"/>
              <a:t>būti</a:t>
            </a:r>
            <a:r>
              <a:rPr lang="en-US" sz="1200" dirty="0" smtClean="0"/>
              <a:t> </a:t>
            </a:r>
            <a:r>
              <a:rPr lang="en-US" sz="1200" dirty="0" err="1" smtClean="0"/>
              <a:t>pažymėtos</a:t>
            </a:r>
            <a:r>
              <a:rPr lang="en-US" sz="1200" dirty="0" smtClean="0"/>
              <a:t> </a:t>
            </a:r>
            <a:r>
              <a:rPr lang="en-US" sz="1200" dirty="0" err="1" smtClean="0"/>
              <a:t>savanorio</a:t>
            </a:r>
            <a:r>
              <a:rPr lang="en-US" sz="1200" dirty="0" smtClean="0"/>
              <a:t> </a:t>
            </a:r>
            <a:r>
              <a:rPr lang="en-US" sz="1200" dirty="0" err="1" smtClean="0"/>
              <a:t>dirbtos</a:t>
            </a:r>
            <a:r>
              <a:rPr lang="en-US" sz="1200" dirty="0" smtClean="0"/>
              <a:t> </a:t>
            </a:r>
            <a:r>
              <a:rPr lang="en-US" sz="1200" dirty="0" err="1" smtClean="0"/>
              <a:t>dienos</a:t>
            </a:r>
            <a:r>
              <a:rPr lang="en-US" sz="1200" dirty="0" smtClean="0"/>
              <a:t>, </a:t>
            </a:r>
            <a:r>
              <a:rPr lang="en-US" sz="1200" dirty="0" err="1" smtClean="0"/>
              <a:t>dirbtų</a:t>
            </a:r>
            <a:r>
              <a:rPr lang="en-US" sz="1200" dirty="0" smtClean="0"/>
              <a:t> </a:t>
            </a:r>
            <a:r>
              <a:rPr lang="en-US" sz="1200" dirty="0" err="1" smtClean="0"/>
              <a:t>valandų</a:t>
            </a:r>
            <a:r>
              <a:rPr lang="en-US" sz="1200" dirty="0" smtClean="0"/>
              <a:t> per </a:t>
            </a:r>
            <a:r>
              <a:rPr lang="en-US" sz="1200" dirty="0" err="1" smtClean="0"/>
              <a:t>dieną</a:t>
            </a:r>
            <a:r>
              <a:rPr lang="en-US" sz="1200" dirty="0" smtClean="0"/>
              <a:t> </a:t>
            </a:r>
            <a:r>
              <a:rPr lang="en-US" sz="1200" dirty="0" err="1" smtClean="0"/>
              <a:t>skaičius</a:t>
            </a:r>
            <a:r>
              <a:rPr lang="en-US" sz="1200" dirty="0" smtClean="0"/>
              <a:t> </a:t>
            </a:r>
            <a:r>
              <a:rPr lang="en-US" sz="1200" dirty="0" err="1" smtClean="0"/>
              <a:t>ir</a:t>
            </a:r>
            <a:r>
              <a:rPr lang="en-US" sz="1200" dirty="0" smtClean="0"/>
              <a:t> </a:t>
            </a:r>
            <a:r>
              <a:rPr lang="en-US" sz="1200" dirty="0" err="1" smtClean="0"/>
              <a:t>trumpai</a:t>
            </a:r>
            <a:r>
              <a:rPr lang="en-US" sz="1200" dirty="0" smtClean="0"/>
              <a:t> </a:t>
            </a:r>
            <a:r>
              <a:rPr lang="en-US" sz="1200" dirty="0" err="1" smtClean="0"/>
              <a:t>aprašyta</a:t>
            </a:r>
            <a:r>
              <a:rPr lang="en-US" sz="1200" dirty="0" smtClean="0"/>
              <a:t> </a:t>
            </a:r>
            <a:r>
              <a:rPr lang="en-US" sz="1200" dirty="0" err="1" smtClean="0"/>
              <a:t>vykdyta</a:t>
            </a:r>
            <a:r>
              <a:rPr lang="en-US" sz="1200" dirty="0" smtClean="0"/>
              <a:t> </a:t>
            </a:r>
            <a:r>
              <a:rPr lang="en-US" sz="1200" dirty="0" err="1" smtClean="0"/>
              <a:t>veikla</a:t>
            </a:r>
            <a:r>
              <a:rPr lang="en-US" sz="1200" dirty="0" smtClean="0"/>
              <a:t> (</a:t>
            </a:r>
            <a:r>
              <a:rPr lang="en-US" sz="1200" dirty="0" err="1" smtClean="0"/>
              <a:t>funkcijos</a:t>
            </a:r>
            <a:r>
              <a:rPr lang="en-US" sz="1200" dirty="0" smtClean="0"/>
              <a:t>). </a:t>
            </a:r>
            <a:r>
              <a:rPr lang="en-US" sz="1200" dirty="0" err="1" smtClean="0"/>
              <a:t>Šie</a:t>
            </a:r>
            <a:r>
              <a:rPr lang="en-US" sz="1200" dirty="0" smtClean="0"/>
              <a:t> </a:t>
            </a:r>
            <a:r>
              <a:rPr lang="en-US" sz="1200" dirty="0" err="1" smtClean="0"/>
              <a:t>dokumentai</a:t>
            </a:r>
            <a:r>
              <a:rPr lang="en-US" sz="1200" dirty="0" smtClean="0"/>
              <a:t> (</a:t>
            </a:r>
            <a:r>
              <a:rPr lang="en-US" sz="1200" dirty="0" err="1" smtClean="0"/>
              <a:t>laikaraščiai</a:t>
            </a:r>
            <a:r>
              <a:rPr lang="en-US" sz="1200" dirty="0" smtClean="0"/>
              <a:t>) </a:t>
            </a:r>
            <a:r>
              <a:rPr lang="en-US" sz="1200" dirty="0" err="1" smtClean="0"/>
              <a:t>turi</a:t>
            </a:r>
            <a:r>
              <a:rPr lang="en-US" sz="1200" dirty="0" smtClean="0"/>
              <a:t> </a:t>
            </a:r>
            <a:r>
              <a:rPr lang="en-US" sz="1200" dirty="0" err="1" smtClean="0"/>
              <a:t>būti</a:t>
            </a:r>
            <a:r>
              <a:rPr lang="en-US" sz="1200" dirty="0" smtClean="0"/>
              <a:t> </a:t>
            </a:r>
            <a:r>
              <a:rPr lang="en-US" sz="1200" dirty="0" err="1" smtClean="0"/>
              <a:t>pasirašyti</a:t>
            </a:r>
            <a:r>
              <a:rPr lang="en-US" sz="1200" dirty="0" smtClean="0"/>
              <a:t> </a:t>
            </a:r>
            <a:r>
              <a:rPr lang="en-US" sz="1200" dirty="0" err="1" smtClean="0"/>
              <a:t>savanorio</a:t>
            </a:r>
            <a:r>
              <a:rPr lang="en-US" sz="1200" dirty="0" smtClean="0"/>
              <a:t> </a:t>
            </a:r>
            <a:r>
              <a:rPr lang="en-US" sz="1200" dirty="0" err="1" smtClean="0"/>
              <a:t>ir</a:t>
            </a:r>
            <a:r>
              <a:rPr lang="en-US" sz="1200" dirty="0" smtClean="0"/>
              <a:t> </a:t>
            </a:r>
            <a:r>
              <a:rPr lang="en-US" sz="1200" dirty="0" err="1" smtClean="0"/>
              <a:t>patvirtinti</a:t>
            </a:r>
            <a:r>
              <a:rPr lang="en-US" sz="1200" dirty="0" smtClean="0"/>
              <a:t> </a:t>
            </a:r>
            <a:r>
              <a:rPr lang="en-US" sz="1200" dirty="0" err="1" smtClean="0"/>
              <a:t>projekto</a:t>
            </a:r>
            <a:r>
              <a:rPr lang="en-US" sz="1200" dirty="0" smtClean="0"/>
              <a:t> </a:t>
            </a:r>
            <a:r>
              <a:rPr lang="en-US" sz="1200" dirty="0" err="1" smtClean="0"/>
              <a:t>vykdytojo</a:t>
            </a:r>
            <a:r>
              <a:rPr lang="en-US" sz="1200" dirty="0" smtClean="0"/>
              <a:t> </a:t>
            </a:r>
            <a:r>
              <a:rPr lang="en-US" sz="1200" dirty="0" err="1" smtClean="0"/>
              <a:t>ar</a:t>
            </a:r>
            <a:r>
              <a:rPr lang="en-US" sz="1200" dirty="0" smtClean="0"/>
              <a:t> </a:t>
            </a:r>
            <a:r>
              <a:rPr lang="en-US" sz="1200" dirty="0" err="1" smtClean="0"/>
              <a:t>partnerio</a:t>
            </a:r>
            <a:r>
              <a:rPr lang="en-US" sz="1200" dirty="0" smtClean="0"/>
              <a:t> </a:t>
            </a:r>
            <a:r>
              <a:rPr lang="en-US" sz="1200" dirty="0" err="1" smtClean="0"/>
              <a:t>vadovo</a:t>
            </a:r>
            <a:r>
              <a:rPr lang="en-US" sz="1200" dirty="0" smtClean="0"/>
              <a:t> </a:t>
            </a:r>
            <a:r>
              <a:rPr lang="en-US" sz="1200" dirty="0" err="1" smtClean="0"/>
              <a:t>ar</a:t>
            </a:r>
            <a:r>
              <a:rPr lang="en-US" sz="1200" dirty="0" smtClean="0"/>
              <a:t> jo </a:t>
            </a:r>
            <a:r>
              <a:rPr lang="en-US" sz="1200" dirty="0" err="1" smtClean="0"/>
              <a:t>įgalioto</a:t>
            </a:r>
            <a:r>
              <a:rPr lang="en-US" sz="1200" dirty="0" smtClean="0"/>
              <a:t> </a:t>
            </a:r>
            <a:r>
              <a:rPr lang="en-US" sz="1200" dirty="0" err="1" smtClean="0"/>
              <a:t>asmens</a:t>
            </a:r>
            <a:r>
              <a:rPr lang="en-US" sz="1200" dirty="0" smtClean="0"/>
              <a:t>. </a:t>
            </a:r>
            <a:r>
              <a:rPr lang="en-US" sz="1200" dirty="0" err="1" smtClean="0"/>
              <a:t>Įnašas</a:t>
            </a:r>
            <a:r>
              <a:rPr lang="en-US" sz="1200" dirty="0" smtClean="0"/>
              <a:t> </a:t>
            </a:r>
            <a:r>
              <a:rPr lang="en-US" sz="1200" dirty="0" err="1" smtClean="0"/>
              <a:t>savanorišku</a:t>
            </a:r>
            <a:r>
              <a:rPr lang="en-US" sz="1200" dirty="0" smtClean="0"/>
              <a:t> </a:t>
            </a:r>
            <a:r>
              <a:rPr lang="en-US" sz="1200" dirty="0" err="1" smtClean="0"/>
              <a:t>darbu</a:t>
            </a:r>
            <a:r>
              <a:rPr lang="en-US" sz="1200" dirty="0" smtClean="0"/>
              <a:t> </a:t>
            </a:r>
            <a:r>
              <a:rPr lang="en-US" sz="1200" dirty="0" err="1" smtClean="0"/>
              <a:t>įvertinamas</a:t>
            </a:r>
            <a:r>
              <a:rPr lang="en-US" sz="1200" dirty="0" smtClean="0"/>
              <a:t> </a:t>
            </a:r>
            <a:r>
              <a:rPr lang="en-US" sz="1200" dirty="0" err="1" smtClean="0"/>
              <a:t>piniginiu</a:t>
            </a:r>
            <a:r>
              <a:rPr lang="en-US" sz="1200" dirty="0" smtClean="0"/>
              <a:t> </a:t>
            </a:r>
            <a:r>
              <a:rPr lang="en-US" sz="1200" dirty="0" err="1" smtClean="0"/>
              <a:t>ekvivalentu</a:t>
            </a:r>
            <a:r>
              <a:rPr lang="en-US" sz="1200" dirty="0" smtClean="0"/>
              <a:t> </a:t>
            </a:r>
            <a:r>
              <a:rPr lang="en-US" sz="1200" dirty="0" err="1" smtClean="0"/>
              <a:t>atsižvelgiant</a:t>
            </a:r>
            <a:r>
              <a:rPr lang="en-US" sz="1200" dirty="0" smtClean="0"/>
              <a:t> į visas </a:t>
            </a:r>
            <a:r>
              <a:rPr lang="en-US" sz="1200" dirty="0" err="1" smtClean="0"/>
              <a:t>darbo</a:t>
            </a:r>
            <a:r>
              <a:rPr lang="en-US" sz="1200" dirty="0" smtClean="0"/>
              <a:t> </a:t>
            </a:r>
            <a:r>
              <a:rPr lang="en-US" sz="1200" dirty="0" err="1" smtClean="0"/>
              <a:t>užmokesčio</a:t>
            </a:r>
            <a:r>
              <a:rPr lang="en-US" sz="1200" dirty="0" smtClean="0"/>
              <a:t> </a:t>
            </a:r>
            <a:r>
              <a:rPr lang="en-US" sz="1200" dirty="0" err="1" smtClean="0"/>
              <a:t>ir</a:t>
            </a:r>
            <a:r>
              <a:rPr lang="en-US" sz="1200" dirty="0" smtClean="0"/>
              <a:t> </a:t>
            </a:r>
            <a:r>
              <a:rPr lang="en-US" sz="1200" dirty="0" err="1" smtClean="0"/>
              <a:t>susijusių</a:t>
            </a:r>
            <a:r>
              <a:rPr lang="en-US" sz="1200" dirty="0" smtClean="0"/>
              <a:t> </a:t>
            </a:r>
            <a:r>
              <a:rPr lang="en-US" sz="1200" dirty="0" err="1" smtClean="0"/>
              <a:t>darbdavio</a:t>
            </a:r>
            <a:r>
              <a:rPr lang="en-US" sz="1200" dirty="0" smtClean="0"/>
              <a:t> </a:t>
            </a:r>
            <a:r>
              <a:rPr lang="en-US" sz="1200" dirty="0" err="1" smtClean="0"/>
              <a:t>mokesčių</a:t>
            </a:r>
            <a:r>
              <a:rPr lang="en-US" sz="1200" dirty="0" smtClean="0"/>
              <a:t> </a:t>
            </a:r>
            <a:r>
              <a:rPr lang="en-US" sz="1200" dirty="0" err="1" smtClean="0"/>
              <a:t>išlaidas</a:t>
            </a:r>
            <a:r>
              <a:rPr lang="en-US" sz="1200" dirty="0" smtClean="0"/>
              <a:t>, </a:t>
            </a:r>
            <a:r>
              <a:rPr lang="en-US" sz="1200" dirty="0" err="1" smtClean="0"/>
              <a:t>kurias</a:t>
            </a:r>
            <a:r>
              <a:rPr lang="en-US" sz="1200" dirty="0" smtClean="0"/>
              <a:t> </a:t>
            </a:r>
            <a:r>
              <a:rPr lang="en-US" sz="1200" dirty="0" err="1" smtClean="0"/>
              <a:t>projekto</a:t>
            </a:r>
            <a:r>
              <a:rPr lang="en-US" sz="1200" dirty="0" smtClean="0"/>
              <a:t> </a:t>
            </a:r>
            <a:r>
              <a:rPr lang="en-US" sz="1200" dirty="0" err="1" smtClean="0"/>
              <a:t>vykdytojas</a:t>
            </a:r>
            <a:r>
              <a:rPr lang="en-US" sz="1200" dirty="0" smtClean="0"/>
              <a:t> </a:t>
            </a:r>
            <a:r>
              <a:rPr lang="en-US" sz="1200" dirty="0" err="1" smtClean="0"/>
              <a:t>ar</a:t>
            </a:r>
            <a:r>
              <a:rPr lang="en-US" sz="1200" dirty="0" smtClean="0"/>
              <a:t> </a:t>
            </a:r>
            <a:r>
              <a:rPr lang="en-US" sz="1200" dirty="0" err="1" smtClean="0"/>
              <a:t>partneris</a:t>
            </a:r>
            <a:r>
              <a:rPr lang="en-US" sz="1200" dirty="0" smtClean="0"/>
              <a:t> </a:t>
            </a:r>
            <a:r>
              <a:rPr lang="en-US" sz="1200" dirty="0" err="1" smtClean="0"/>
              <a:t>patirtų</a:t>
            </a:r>
            <a:r>
              <a:rPr lang="en-US" sz="1200" dirty="0" smtClean="0"/>
              <a:t> </a:t>
            </a:r>
            <a:r>
              <a:rPr lang="en-US" sz="1200" dirty="0" err="1" smtClean="0"/>
              <a:t>sudarydamas</a:t>
            </a:r>
            <a:r>
              <a:rPr lang="en-US" sz="1200" dirty="0" smtClean="0"/>
              <a:t> </a:t>
            </a:r>
            <a:r>
              <a:rPr lang="en-US" sz="1200" dirty="0" err="1" smtClean="0"/>
              <a:t>su</a:t>
            </a:r>
            <a:r>
              <a:rPr lang="en-US" sz="1200" dirty="0" smtClean="0"/>
              <a:t> </a:t>
            </a:r>
            <a:r>
              <a:rPr lang="en-US" sz="1200" dirty="0" err="1" smtClean="0"/>
              <a:t>darbuotoju</a:t>
            </a:r>
            <a:r>
              <a:rPr lang="en-US" sz="1200" dirty="0" smtClean="0"/>
              <a:t> </a:t>
            </a:r>
            <a:r>
              <a:rPr lang="en-US" sz="1200" dirty="0" err="1" smtClean="0"/>
              <a:t>darbo</a:t>
            </a:r>
            <a:r>
              <a:rPr lang="en-US" sz="1200" dirty="0" smtClean="0"/>
              <a:t> </a:t>
            </a:r>
            <a:r>
              <a:rPr lang="en-US" sz="1200" dirty="0" err="1" smtClean="0"/>
              <a:t>sutartį</a:t>
            </a:r>
            <a:r>
              <a:rPr lang="en-US" sz="1200" dirty="0" smtClean="0"/>
              <a:t> </a:t>
            </a:r>
            <a:r>
              <a:rPr lang="en-US" sz="1200" dirty="0" err="1" smtClean="0"/>
              <a:t>analogiškam</a:t>
            </a:r>
            <a:r>
              <a:rPr lang="en-US" sz="1200" dirty="0" smtClean="0"/>
              <a:t> </a:t>
            </a:r>
            <a:r>
              <a:rPr lang="en-US" sz="1200" dirty="0" err="1" smtClean="0"/>
              <a:t>darbui</a:t>
            </a:r>
            <a:r>
              <a:rPr lang="en-US" sz="1200" dirty="0" smtClean="0"/>
              <a:t>.</a:t>
            </a:r>
            <a:endParaRPr lang="lt-LT" sz="1200" dirty="0"/>
          </a:p>
        </p:txBody>
      </p:sp>
    </p:spTree>
    <p:extLst>
      <p:ext uri="{BB962C8B-B14F-4D97-AF65-F5344CB8AC3E}">
        <p14:creationId xmlns:p14="http://schemas.microsoft.com/office/powerpoint/2010/main" val="2738338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21481" y="92560"/>
            <a:ext cx="8229600" cy="647700"/>
          </a:xfrm>
        </p:spPr>
        <p:txBody>
          <a:bodyPr/>
          <a:lstStyle/>
          <a:p>
            <a:pPr>
              <a:defRPr/>
            </a:pPr>
            <a:r>
              <a:rPr lang="lt-LT" altLang="lt-LT" sz="3600" dirty="0" smtClean="0">
                <a:solidFill>
                  <a:srgbClr val="0000CC"/>
                </a:solidFill>
              </a:rPr>
              <a:t>TINKAMOS FINANSUOTI IŠLAIDOS (I)</a:t>
            </a:r>
          </a:p>
        </p:txBody>
      </p:sp>
      <p:sp>
        <p:nvSpPr>
          <p:cNvPr id="34819"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extLst>
              <p:ext uri="{D42A27DB-BD31-4B8C-83A1-F6EECF244321}">
                <p14:modId xmlns:p14="http://schemas.microsoft.com/office/powerpoint/2010/main" val="1915628768"/>
              </p:ext>
            </p:extLst>
          </p:nvPr>
        </p:nvGraphicFramePr>
        <p:xfrm>
          <a:off x="0" y="739775"/>
          <a:ext cx="9144000" cy="6118225"/>
        </p:xfrm>
        <a:graphic>
          <a:graphicData uri="http://schemas.openxmlformats.org/drawingml/2006/table">
            <a:tbl>
              <a:tblPr firstRow="1" bandRow="1">
                <a:tableStyleId>{F5AB1C69-6EDB-4FF4-983F-18BD219EF322}</a:tableStyleId>
              </a:tblPr>
              <a:tblGrid>
                <a:gridCol w="1403648">
                  <a:extLst>
                    <a:ext uri="{9D8B030D-6E8A-4147-A177-3AD203B41FA5}"/>
                  </a:extLst>
                </a:gridCol>
                <a:gridCol w="6264696">
                  <a:extLst>
                    <a:ext uri="{9D8B030D-6E8A-4147-A177-3AD203B41FA5}"/>
                  </a:extLst>
                </a:gridCol>
                <a:gridCol w="1475656">
                  <a:extLst>
                    <a:ext uri="{9D8B030D-6E8A-4147-A177-3AD203B41FA5}"/>
                  </a:extLst>
                </a:gridCol>
              </a:tblGrid>
              <a:tr h="634132">
                <a:tc rowSpan="2">
                  <a:txBody>
                    <a:bodyPr/>
                    <a:lstStyle/>
                    <a:p>
                      <a:pPr algn="ctr"/>
                      <a:r>
                        <a:rPr lang="lt-LT" sz="1800" dirty="0"/>
                        <a:t>Išlaidų kategorija</a:t>
                      </a:r>
                      <a:endParaRPr lang="lt-LT" sz="1800" b="1" dirty="0"/>
                    </a:p>
                  </a:txBody>
                  <a:tcPr marL="91449" marR="91449" marT="45724" marB="45724"/>
                </a:tc>
                <a:tc gridSpan="2">
                  <a:txBody>
                    <a:bodyPr/>
                    <a:lstStyle/>
                    <a:p>
                      <a:pPr algn="ctr"/>
                      <a:r>
                        <a:rPr lang="lt-LT" sz="1800" dirty="0"/>
                        <a:t>Reikalavimai ir paaiškinimai</a:t>
                      </a:r>
                      <a:endParaRPr lang="lt-LT" sz="1800" b="1" dirty="0"/>
                    </a:p>
                  </a:txBody>
                  <a:tcPr marL="91449" marR="91449" marT="45724" marB="45724"/>
                </a:tc>
                <a:tc hMerge="1">
                  <a:txBody>
                    <a:bodyPr/>
                    <a:lstStyle/>
                    <a:p>
                      <a:endParaRPr lang="lt-LT" dirty="0"/>
                    </a:p>
                  </a:txBody>
                  <a:tcPr/>
                </a:tc>
                <a:extLst>
                  <a:ext uri="{0D108BD9-81ED-4DB2-BD59-A6C34878D82A}"/>
                </a:extLst>
              </a:tr>
              <a:tr h="685511">
                <a:tc vMerge="1">
                  <a:txBody>
                    <a:bodyPr/>
                    <a:lstStyle/>
                    <a:p>
                      <a:endParaRPr lang="lt-LT" dirty="0"/>
                    </a:p>
                  </a:txBody>
                  <a:tcPr/>
                </a:tc>
                <a:tc>
                  <a:txBody>
                    <a:bodyPr/>
                    <a:lstStyle/>
                    <a:p>
                      <a:pPr algn="ctr"/>
                      <a:r>
                        <a:rPr lang="lt-LT" sz="1800" b="1" dirty="0">
                          <a:solidFill>
                            <a:schemeClr val="bg1"/>
                          </a:solidFill>
                        </a:rPr>
                        <a:t>Išlaidos</a:t>
                      </a:r>
                    </a:p>
                  </a:txBody>
                  <a:tcPr marL="91449" marR="91449" marT="45724" marB="45724">
                    <a:solidFill>
                      <a:schemeClr val="accent3"/>
                    </a:solidFill>
                  </a:tcPr>
                </a:tc>
                <a:tc>
                  <a:txBody>
                    <a:bodyPr/>
                    <a:lstStyle/>
                    <a:p>
                      <a:pPr algn="ctr"/>
                      <a:r>
                        <a:rPr lang="lt-LT" sz="1800" b="1" dirty="0">
                          <a:solidFill>
                            <a:schemeClr val="bg1"/>
                          </a:solidFill>
                        </a:rPr>
                        <a:t>Išlaidų ribojimas</a:t>
                      </a:r>
                    </a:p>
                  </a:txBody>
                  <a:tcPr marL="91449" marR="91449" marT="45724" marB="45724">
                    <a:solidFill>
                      <a:schemeClr val="accent3"/>
                    </a:solidFill>
                  </a:tcPr>
                </a:tc>
                <a:extLst>
                  <a:ext uri="{0D108BD9-81ED-4DB2-BD59-A6C34878D82A}"/>
                </a:extLst>
              </a:tr>
              <a:tr h="4798582">
                <a:tc>
                  <a:txBody>
                    <a:bodyPr/>
                    <a:lstStyle/>
                    <a:p>
                      <a:r>
                        <a:rPr lang="lt-LT" sz="1800" dirty="0" smtClean="0"/>
                        <a:t>Nekilnojamas turtas</a:t>
                      </a:r>
                    </a:p>
                  </a:txBody>
                  <a:tcPr marL="91449" marR="91449" marT="45724" marB="45724"/>
                </a:tc>
                <a:tc>
                  <a:txBody>
                    <a:bodyPr/>
                    <a:lstStyle/>
                    <a:p>
                      <a:pPr algn="just"/>
                      <a:r>
                        <a:rPr lang="lt-LT" sz="1600" dirty="0" smtClean="0">
                          <a:effectLst/>
                        </a:rPr>
                        <a:t>Prie tinkamų finansuoti išlaidų gali būti įtraukiamas projekto veikloms vykdyti reikalingas projekto </a:t>
                      </a:r>
                      <a:r>
                        <a:rPr kumimoji="0" lang="lt-LT" sz="1600" kern="1200" dirty="0" smtClean="0">
                          <a:solidFill>
                            <a:schemeClr val="dk1"/>
                          </a:solidFill>
                          <a:effectLst/>
                          <a:latin typeface="+mn-lt"/>
                          <a:ea typeface="+mn-ea"/>
                          <a:cs typeface="+mn-cs"/>
                        </a:rPr>
                        <a:t>vykdytojo ir (ar) partnerio (-</a:t>
                      </a:r>
                      <a:r>
                        <a:rPr kumimoji="0" lang="lt-LT" sz="1600" kern="1200" dirty="0" err="1" smtClean="0">
                          <a:solidFill>
                            <a:schemeClr val="dk1"/>
                          </a:solidFill>
                          <a:effectLst/>
                          <a:latin typeface="+mn-lt"/>
                          <a:ea typeface="+mn-ea"/>
                          <a:cs typeface="+mn-cs"/>
                        </a:rPr>
                        <a:t>ių</a:t>
                      </a:r>
                      <a:r>
                        <a:rPr kumimoji="0" lang="lt-LT" sz="1600" kern="1200" dirty="0" smtClean="0">
                          <a:solidFill>
                            <a:schemeClr val="dk1"/>
                          </a:solidFill>
                          <a:effectLst/>
                          <a:latin typeface="+mn-lt"/>
                          <a:ea typeface="+mn-ea"/>
                          <a:cs typeface="+mn-cs"/>
                        </a:rPr>
                        <a:t>)</a:t>
                      </a:r>
                      <a:r>
                        <a:rPr lang="lt-LT" sz="1600" dirty="0" smtClean="0">
                          <a:effectLst/>
                        </a:rPr>
                        <a:t> valdomas nekilnojamasis turtas, kuris gali būti numatomas kaip </a:t>
                      </a:r>
                      <a:r>
                        <a:rPr lang="lt-LT" sz="1600" b="1" dirty="0" smtClean="0">
                          <a:effectLst/>
                        </a:rPr>
                        <a:t>projekto vykdytojo nuosavas nepiniginis įnašas</a:t>
                      </a:r>
                      <a:r>
                        <a:rPr lang="lt-LT" sz="1600" dirty="0" smtClean="0">
                          <a:effectLst/>
                        </a:rPr>
                        <a:t>, jeigu tenkinamos visos šios sąlygos:</a:t>
                      </a:r>
                    </a:p>
                    <a:p>
                      <a:pPr algn="just"/>
                      <a:r>
                        <a:rPr lang="lt-LT" sz="1600" dirty="0" smtClean="0">
                          <a:effectLst/>
                        </a:rPr>
                        <a:t>- nekilnojamojo turto vertė nėra didesnė už rinkos vertę (kai rinkos vertę patvirtina turto vertintojas arba nepriklausoma turto vertinimo įmonė, atlikę nepriklausomą vertinimą);</a:t>
                      </a:r>
                    </a:p>
                    <a:p>
                      <a:pPr algn="just"/>
                      <a:r>
                        <a:rPr lang="lt-LT" sz="1600" dirty="0" smtClean="0">
                          <a:effectLst/>
                        </a:rPr>
                        <a:t>- nekilnojamasis turtas yra įtrauktas į projekto vykdytojo ar partnerio apskaitą;</a:t>
                      </a:r>
                    </a:p>
                    <a:p>
                      <a:pPr algn="just"/>
                      <a:r>
                        <a:rPr lang="lt-LT" sz="1600" dirty="0" smtClean="0">
                          <a:effectLst/>
                        </a:rPr>
                        <a:t>-  nekilnojamam turtui pirkti, statyti ar rekonstruoti per pastaruosius 10 metų nebuvo skirta ES struktūrinių fondų ar kitų ES finansinių priemonių.</a:t>
                      </a:r>
                    </a:p>
                    <a:p>
                      <a:pPr algn="just"/>
                      <a:r>
                        <a:rPr lang="lt-LT" sz="1600" dirty="0" smtClean="0">
                          <a:effectLst/>
                        </a:rPr>
                        <a:t> </a:t>
                      </a:r>
                    </a:p>
                    <a:p>
                      <a:pPr algn="just"/>
                      <a:r>
                        <a:rPr lang="lt-LT" sz="1600" dirty="0" smtClean="0">
                          <a:effectLst/>
                        </a:rPr>
                        <a:t>Tinkamomis finansuoti išlaidomis taip pat laikomos šioje išlaidų kategorijoje nurodyto nekilnojamojo turto nepriklausomo turto vertintojo nekilnojamojo turto rinkos vertės ataskaitos parengimo išlaidos.</a:t>
                      </a:r>
                      <a:endParaRPr lang="lt-LT" sz="1600" dirty="0">
                        <a:effectLst/>
                      </a:endParaRPr>
                    </a:p>
                  </a:txBody>
                  <a:tcPr marL="91449" marR="91449" marT="45724" marB="45724"/>
                </a:tc>
                <a:tc>
                  <a:txBody>
                    <a:bodyPr/>
                    <a:lstStyle/>
                    <a:p>
                      <a:r>
                        <a:rPr lang="lt-LT" sz="1800" dirty="0" smtClean="0"/>
                        <a:t>Savas</a:t>
                      </a:r>
                      <a:r>
                        <a:rPr lang="lt-LT" sz="1800" baseline="0" dirty="0" smtClean="0"/>
                        <a:t> įnašas, iki 10 proc. </a:t>
                      </a:r>
                      <a:r>
                        <a:rPr lang="lt-LT" sz="1800" dirty="0" smtClean="0"/>
                        <a:t>visų projekto tinkamų finansuoti išlaidų</a:t>
                      </a:r>
                      <a:endParaRPr lang="lt-LT" sz="1800" dirty="0"/>
                    </a:p>
                  </a:txBody>
                  <a:tcPr marL="91449" marR="91449" marT="45724" marB="45724"/>
                </a:tc>
                <a:extLst>
                  <a:ext uri="{0D108BD9-81ED-4DB2-BD59-A6C34878D82A}"/>
                </a:extLst>
              </a:tr>
            </a:tbl>
          </a:graphicData>
        </a:graphic>
      </p:graphicFrame>
    </p:spTree>
    <p:extLst>
      <p:ext uri="{BB962C8B-B14F-4D97-AF65-F5344CB8AC3E}">
        <p14:creationId xmlns:p14="http://schemas.microsoft.com/office/powerpoint/2010/main" val="22273754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21481" y="476672"/>
            <a:ext cx="8229600" cy="647700"/>
          </a:xfrm>
        </p:spPr>
        <p:txBody>
          <a:bodyPr>
            <a:normAutofit fontScale="90000"/>
          </a:bodyPr>
          <a:lstStyle/>
          <a:p>
            <a:pPr algn="ctr">
              <a:defRPr/>
            </a:pPr>
            <a:r>
              <a:rPr lang="lt-LT" altLang="lt-LT" sz="3600" dirty="0" smtClean="0">
                <a:solidFill>
                  <a:srgbClr val="0000CC"/>
                </a:solidFill>
              </a:rPr>
              <a:t>TINKAMOS FINANSUOTI IŠLAIDOS (II)</a:t>
            </a:r>
          </a:p>
        </p:txBody>
      </p:sp>
      <p:sp>
        <p:nvSpPr>
          <p:cNvPr id="36867" name="Content Placeholder 2"/>
          <p:cNvSpPr>
            <a:spLocks noGrp="1"/>
          </p:cNvSpPr>
          <p:nvPr>
            <p:ph idx="1"/>
          </p:nvPr>
        </p:nvSpPr>
        <p:spPr>
          <a:xfrm>
            <a:off x="107950" y="1844675"/>
            <a:ext cx="8856663" cy="4824413"/>
          </a:xfrm>
        </p:spPr>
        <p:txBody>
          <a:bodyPr/>
          <a:lstStyle/>
          <a:p>
            <a:pPr marL="0" indent="0">
              <a:buFont typeface="Arial" pitchFamily="34" charset="0"/>
              <a:buNone/>
            </a:pPr>
            <a:endParaRPr lang="lt-LT" altLang="lt-LT" smtClean="0"/>
          </a:p>
          <a:p>
            <a:pPr marL="0" indent="0">
              <a:buFont typeface="Arial" pitchFamily="34" charset="0"/>
              <a:buNone/>
            </a:pPr>
            <a:endParaRPr lang="lt-LT" altLang="lt-LT" smtClean="0"/>
          </a:p>
        </p:txBody>
      </p:sp>
      <p:graphicFrame>
        <p:nvGraphicFramePr>
          <p:cNvPr id="2" name="Lentelė 1"/>
          <p:cNvGraphicFramePr>
            <a:graphicFrameLocks noGrp="1"/>
          </p:cNvGraphicFramePr>
          <p:nvPr>
            <p:extLst>
              <p:ext uri="{D42A27DB-BD31-4B8C-83A1-F6EECF244321}">
                <p14:modId xmlns:p14="http://schemas.microsoft.com/office/powerpoint/2010/main" val="3234935527"/>
              </p:ext>
            </p:extLst>
          </p:nvPr>
        </p:nvGraphicFramePr>
        <p:xfrm>
          <a:off x="34925" y="1311275"/>
          <a:ext cx="9109075" cy="5499100"/>
        </p:xfrm>
        <a:graphic>
          <a:graphicData uri="http://schemas.openxmlformats.org/drawingml/2006/table">
            <a:tbl>
              <a:tblPr firstRow="1" bandRow="1">
                <a:tableStyleId>{F5AB1C69-6EDB-4FF4-983F-18BD219EF322}</a:tableStyleId>
              </a:tblPr>
              <a:tblGrid>
                <a:gridCol w="1763533">
                  <a:extLst>
                    <a:ext uri="{9D8B030D-6E8A-4147-A177-3AD203B41FA5}"/>
                  </a:extLst>
                </a:gridCol>
                <a:gridCol w="5211885">
                  <a:extLst>
                    <a:ext uri="{9D8B030D-6E8A-4147-A177-3AD203B41FA5}"/>
                  </a:extLst>
                </a:gridCol>
                <a:gridCol w="2133657">
                  <a:extLst>
                    <a:ext uri="{9D8B030D-6E8A-4147-A177-3AD203B41FA5}"/>
                  </a:extLst>
                </a:gridCol>
              </a:tblGrid>
              <a:tr h="736994">
                <a:tc rowSpan="2">
                  <a:txBody>
                    <a:bodyPr/>
                    <a:lstStyle/>
                    <a:p>
                      <a:pPr algn="ctr"/>
                      <a:r>
                        <a:rPr lang="lt-LT" sz="1800" dirty="0"/>
                        <a:t>Išlaidų kategorija</a:t>
                      </a:r>
                      <a:endParaRPr lang="lt-LT" sz="1800" b="1" dirty="0"/>
                    </a:p>
                  </a:txBody>
                  <a:tcPr marL="91448" marR="91448" marT="45710" marB="45710"/>
                </a:tc>
                <a:tc gridSpan="2">
                  <a:txBody>
                    <a:bodyPr/>
                    <a:lstStyle/>
                    <a:p>
                      <a:pPr algn="ctr"/>
                      <a:r>
                        <a:rPr lang="lt-LT" sz="1800" dirty="0"/>
                        <a:t>Reikalavimai ir paaiškinimai</a:t>
                      </a:r>
                      <a:endParaRPr lang="lt-LT" sz="1800" b="1" dirty="0"/>
                    </a:p>
                  </a:txBody>
                  <a:tcPr marL="91448" marR="91448" marT="45710" marB="45710"/>
                </a:tc>
                <a:tc hMerge="1">
                  <a:txBody>
                    <a:bodyPr/>
                    <a:lstStyle/>
                    <a:p>
                      <a:endParaRPr lang="lt-LT" dirty="0"/>
                    </a:p>
                  </a:txBody>
                  <a:tcPr/>
                </a:tc>
                <a:extLst>
                  <a:ext uri="{0D108BD9-81ED-4DB2-BD59-A6C34878D82A}"/>
                </a:extLst>
              </a:tr>
              <a:tr h="630566">
                <a:tc vMerge="1">
                  <a:txBody>
                    <a:bodyPr/>
                    <a:lstStyle/>
                    <a:p>
                      <a:endParaRPr lang="lt-LT" dirty="0"/>
                    </a:p>
                  </a:txBody>
                  <a:tcPr/>
                </a:tc>
                <a:tc>
                  <a:txBody>
                    <a:bodyPr/>
                    <a:lstStyle/>
                    <a:p>
                      <a:pPr algn="ctr"/>
                      <a:r>
                        <a:rPr lang="lt-LT" sz="1800" b="1" dirty="0">
                          <a:solidFill>
                            <a:schemeClr val="bg1"/>
                          </a:solidFill>
                        </a:rPr>
                        <a:t>Išlaidos</a:t>
                      </a:r>
                    </a:p>
                  </a:txBody>
                  <a:tcPr marL="91448" marR="91448" marT="45710" marB="45710">
                    <a:solidFill>
                      <a:schemeClr val="accent3"/>
                    </a:solidFill>
                  </a:tcPr>
                </a:tc>
                <a:tc>
                  <a:txBody>
                    <a:bodyPr/>
                    <a:lstStyle/>
                    <a:p>
                      <a:pPr algn="ctr"/>
                      <a:r>
                        <a:rPr lang="lt-LT" sz="1800" b="1" dirty="0">
                          <a:solidFill>
                            <a:schemeClr val="bg1"/>
                          </a:solidFill>
                        </a:rPr>
                        <a:t>Išlaidų ribojimas</a:t>
                      </a:r>
                    </a:p>
                  </a:txBody>
                  <a:tcPr marL="91448" marR="91448" marT="45710" marB="45710">
                    <a:solidFill>
                      <a:schemeClr val="accent3"/>
                    </a:solidFill>
                  </a:tcPr>
                </a:tc>
                <a:extLst>
                  <a:ext uri="{0D108BD9-81ED-4DB2-BD59-A6C34878D82A}"/>
                </a:extLst>
              </a:tr>
              <a:tr h="4131540">
                <a:tc>
                  <a:txBody>
                    <a:bodyPr/>
                    <a:lstStyle/>
                    <a:p>
                      <a:r>
                        <a:rPr lang="lt-LT" sz="1800" dirty="0" smtClean="0"/>
                        <a:t>Statyba</a:t>
                      </a:r>
                      <a:r>
                        <a:rPr lang="lt-LT" sz="1800" dirty="0"/>
                        <a:t>, remontas, kt. darbai</a:t>
                      </a:r>
                    </a:p>
                  </a:txBody>
                  <a:tcPr marL="91448" marR="91448" marT="45710" marB="45710"/>
                </a:tc>
                <a:tc>
                  <a:txBody>
                    <a:bodyPr/>
                    <a:lstStyle/>
                    <a:p>
                      <a:pPr algn="just"/>
                      <a:r>
                        <a:rPr kumimoji="0" lang="lt-LT" sz="1800" kern="1200" dirty="0" smtClean="0">
                          <a:solidFill>
                            <a:schemeClr val="dk1"/>
                          </a:solidFill>
                          <a:effectLst/>
                          <a:latin typeface="+mn-lt"/>
                          <a:ea typeface="+mn-ea"/>
                          <a:cs typeface="+mn-cs"/>
                        </a:rPr>
                        <a:t>Tinkamomis finansuoti išlaidomis yra laikomos projekto vykdyti reikalingo nekilnojamojo turto (patalpų), kurį projekto vykdytojas ar partneris valdo nuosavybės ar patikėjimo teise, paprastojo remonto (t. y. nekilnojamojo turto (patalpų) atnaujinimo, jo (jų) nerekonstruojant ar kapitališkai neremontuojant, pvz. </a:t>
                      </a:r>
                      <a:r>
                        <a:rPr lang="lt-LT" sz="1800" b="1" dirty="0" smtClean="0"/>
                        <a:t>kai tai  reikalinga </a:t>
                      </a:r>
                    </a:p>
                    <a:p>
                      <a:pPr algn="just"/>
                      <a:r>
                        <a:rPr lang="lt-LT" sz="1800" b="1" dirty="0" smtClean="0"/>
                        <a:t> bendrųjų ir specialiųjų soc. ir kt. paslaugų socialinės atskirties gyventojams  teikimui</a:t>
                      </a:r>
                      <a:r>
                        <a:rPr kumimoji="0" lang="lt-LT" sz="1800" b="1" kern="1200" dirty="0" smtClean="0">
                          <a:solidFill>
                            <a:schemeClr val="dk1"/>
                          </a:solidFill>
                          <a:effectLst/>
                          <a:latin typeface="+mn-lt"/>
                          <a:ea typeface="+mn-ea"/>
                          <a:cs typeface="+mn-cs"/>
                        </a:rPr>
                        <a:t>) darbų išlaidos</a:t>
                      </a:r>
                      <a:r>
                        <a:rPr kumimoji="0" lang="lt-LT" sz="1800" b="0" kern="1200" baseline="0" dirty="0" smtClean="0">
                          <a:solidFill>
                            <a:schemeClr val="dk1"/>
                          </a:solidFill>
                          <a:effectLst/>
                          <a:latin typeface="+mn-lt"/>
                          <a:ea typeface="+mn-ea"/>
                          <a:cs typeface="+mn-cs"/>
                        </a:rPr>
                        <a:t> – PFSA 10.1.1.</a:t>
                      </a:r>
                    </a:p>
                    <a:p>
                      <a:pPr algn="just"/>
                      <a:r>
                        <a:rPr kumimoji="0" lang="lt-LT" sz="1800" kern="1200" dirty="0" smtClean="0">
                          <a:solidFill>
                            <a:schemeClr val="dk1"/>
                          </a:solidFill>
                          <a:effectLst/>
                          <a:latin typeface="+mn-lt"/>
                          <a:ea typeface="+mn-ea"/>
                          <a:cs typeface="+mn-cs"/>
                        </a:rPr>
                        <a:t>Šios išlaidos yra tinkamos, kai projekto veiklas (ar jų dalį) įgyvendina pats projekto vykdytojas ir (ar) partneris.</a:t>
                      </a:r>
                      <a:endParaRPr lang="lt-LT" sz="1800" dirty="0"/>
                    </a:p>
                  </a:txBody>
                  <a:tcPr marL="91448" marR="91448" marT="45710" marB="45710"/>
                </a:tc>
                <a:tc>
                  <a:txBody>
                    <a:bodyPr/>
                    <a:lstStyle/>
                    <a:p>
                      <a:r>
                        <a:rPr lang="lt-LT" sz="1800" dirty="0"/>
                        <a:t>Ne daugiau 10 proc. visų projekto tinkamų finansuoti išlaidų</a:t>
                      </a:r>
                    </a:p>
                  </a:txBody>
                  <a:tcPr marL="91448" marR="91448" marT="45710" marB="45710"/>
                </a:tc>
                <a:extLst>
                  <a:ext uri="{0D108BD9-81ED-4DB2-BD59-A6C34878D82A}"/>
                </a:extLst>
              </a:tr>
            </a:tbl>
          </a:graphicData>
        </a:graphic>
      </p:graphicFrame>
    </p:spTree>
    <p:extLst>
      <p:ext uri="{BB962C8B-B14F-4D97-AF65-F5344CB8AC3E}">
        <p14:creationId xmlns:p14="http://schemas.microsoft.com/office/powerpoint/2010/main" val="4282540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92919" y="332656"/>
            <a:ext cx="8229600" cy="647700"/>
          </a:xfrm>
        </p:spPr>
        <p:txBody>
          <a:bodyPr>
            <a:noAutofit/>
          </a:bodyPr>
          <a:lstStyle/>
          <a:p>
            <a:pPr algn="ctr">
              <a:defRPr/>
            </a:pPr>
            <a:r>
              <a:rPr lang="lt-LT" altLang="lt-LT" sz="3200" dirty="0" smtClean="0">
                <a:solidFill>
                  <a:srgbClr val="0000CC"/>
                </a:solidFill>
              </a:rPr>
              <a:t>TINKAMOS FINANSUOTI IŠLAIDOS (III)</a:t>
            </a:r>
          </a:p>
        </p:txBody>
      </p:sp>
      <p:sp>
        <p:nvSpPr>
          <p:cNvPr id="35843"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nvGraphicFramePr>
        <p:xfrm>
          <a:off x="0" y="981075"/>
          <a:ext cx="9144000" cy="5876925"/>
        </p:xfrm>
        <a:graphic>
          <a:graphicData uri="http://schemas.openxmlformats.org/drawingml/2006/table">
            <a:tbl>
              <a:tblPr firstRow="1" bandRow="1">
                <a:tableStyleId>{F5AB1C69-6EDB-4FF4-983F-18BD219EF322}</a:tableStyleId>
              </a:tblPr>
              <a:tblGrid>
                <a:gridCol w="2342679">
                  <a:extLst>
                    <a:ext uri="{9D8B030D-6E8A-4147-A177-3AD203B41FA5}"/>
                  </a:extLst>
                </a:gridCol>
                <a:gridCol w="4659483">
                  <a:extLst>
                    <a:ext uri="{9D8B030D-6E8A-4147-A177-3AD203B41FA5}"/>
                  </a:extLst>
                </a:gridCol>
                <a:gridCol w="2141838">
                  <a:extLst>
                    <a:ext uri="{9D8B030D-6E8A-4147-A177-3AD203B41FA5}"/>
                  </a:extLst>
                </a:gridCol>
              </a:tblGrid>
              <a:tr h="691715">
                <a:tc rowSpan="2">
                  <a:txBody>
                    <a:bodyPr/>
                    <a:lstStyle/>
                    <a:p>
                      <a:pPr algn="ctr"/>
                      <a:r>
                        <a:rPr lang="lt-LT" sz="1800" dirty="0"/>
                        <a:t>Išlaidų kategorija</a:t>
                      </a:r>
                      <a:endParaRPr lang="lt-LT" sz="1800" b="1" dirty="0"/>
                    </a:p>
                  </a:txBody>
                  <a:tcPr marL="91449" marR="91449" marT="45715" marB="45715"/>
                </a:tc>
                <a:tc gridSpan="2">
                  <a:txBody>
                    <a:bodyPr/>
                    <a:lstStyle/>
                    <a:p>
                      <a:pPr algn="ctr"/>
                      <a:r>
                        <a:rPr lang="lt-LT" sz="1800" dirty="0"/>
                        <a:t>Reikalavimai ir paaiškinimai</a:t>
                      </a:r>
                      <a:endParaRPr lang="lt-LT" sz="1800" b="1" dirty="0"/>
                    </a:p>
                  </a:txBody>
                  <a:tcPr marL="91449" marR="91449" marT="45715" marB="45715"/>
                </a:tc>
                <a:tc hMerge="1">
                  <a:txBody>
                    <a:bodyPr/>
                    <a:lstStyle/>
                    <a:p>
                      <a:endParaRPr lang="lt-LT" dirty="0"/>
                    </a:p>
                  </a:txBody>
                  <a:tcPr/>
                </a:tc>
                <a:extLst>
                  <a:ext uri="{0D108BD9-81ED-4DB2-BD59-A6C34878D82A}"/>
                </a:extLst>
              </a:tr>
              <a:tr h="591826">
                <a:tc vMerge="1">
                  <a:txBody>
                    <a:bodyPr/>
                    <a:lstStyle/>
                    <a:p>
                      <a:endParaRPr lang="lt-LT" dirty="0"/>
                    </a:p>
                  </a:txBody>
                  <a:tcPr/>
                </a:tc>
                <a:tc>
                  <a:txBody>
                    <a:bodyPr/>
                    <a:lstStyle/>
                    <a:p>
                      <a:pPr algn="ctr"/>
                      <a:r>
                        <a:rPr lang="lt-LT" sz="1800" b="1" dirty="0">
                          <a:solidFill>
                            <a:schemeClr val="bg1"/>
                          </a:solidFill>
                        </a:rPr>
                        <a:t>Išlaidos</a:t>
                      </a:r>
                    </a:p>
                  </a:txBody>
                  <a:tcPr marL="91449" marR="91449" marT="45715" marB="45715">
                    <a:solidFill>
                      <a:schemeClr val="accent3"/>
                    </a:solidFill>
                  </a:tcPr>
                </a:tc>
                <a:tc>
                  <a:txBody>
                    <a:bodyPr/>
                    <a:lstStyle/>
                    <a:p>
                      <a:pPr algn="ctr"/>
                      <a:r>
                        <a:rPr lang="lt-LT" sz="1800" b="1" dirty="0">
                          <a:solidFill>
                            <a:schemeClr val="bg1"/>
                          </a:solidFill>
                        </a:rPr>
                        <a:t>Išlaidų ribojimas</a:t>
                      </a:r>
                    </a:p>
                  </a:txBody>
                  <a:tcPr marL="91449" marR="91449" marT="45715" marB="45715">
                    <a:solidFill>
                      <a:schemeClr val="accent3"/>
                    </a:solidFill>
                  </a:tcPr>
                </a:tc>
                <a:extLst>
                  <a:ext uri="{0D108BD9-81ED-4DB2-BD59-A6C34878D82A}"/>
                </a:extLst>
              </a:tr>
              <a:tr h="4593384">
                <a:tc>
                  <a:txBody>
                    <a:bodyPr/>
                    <a:lstStyle/>
                    <a:p>
                      <a:r>
                        <a:rPr lang="lt-LT" sz="1800" dirty="0"/>
                        <a:t>Įranga, įrenginiai, kitas turtas</a:t>
                      </a:r>
                    </a:p>
                  </a:txBody>
                  <a:tcPr marL="91449" marR="91449" marT="45715" marB="45715"/>
                </a:tc>
                <a:tc>
                  <a:txBody>
                    <a:bodyPr/>
                    <a:lstStyle/>
                    <a:p>
                      <a:pPr algn="just"/>
                      <a:r>
                        <a:rPr lang="lt-LT" sz="1800" dirty="0"/>
                        <a:t>Projekto veikloms vykdyti reikalingi baldai, kompiuterinė technika, kita įranga, įrenginiai ir kt. ilgalaikis turtas.</a:t>
                      </a:r>
                    </a:p>
                    <a:p>
                      <a:pPr algn="just"/>
                      <a:endParaRPr lang="lt-LT" sz="1800" dirty="0"/>
                    </a:p>
                    <a:p>
                      <a:pPr algn="just"/>
                      <a:r>
                        <a:rPr lang="lt-LT" sz="1800" dirty="0" smtClean="0"/>
                        <a:t>Tinkam</a:t>
                      </a:r>
                      <a:r>
                        <a:rPr lang="en-US" sz="1800" dirty="0" err="1" smtClean="0"/>
                        <a:t>os</a:t>
                      </a:r>
                      <a:r>
                        <a:rPr lang="en-US" sz="1800" dirty="0" smtClean="0"/>
                        <a:t> </a:t>
                      </a:r>
                      <a:r>
                        <a:rPr lang="en-US" sz="1800" dirty="0" err="1" smtClean="0"/>
                        <a:t>i</a:t>
                      </a:r>
                      <a:r>
                        <a:rPr lang="lt-LT" sz="1800" dirty="0" smtClean="0"/>
                        <a:t>š</a:t>
                      </a:r>
                      <a:r>
                        <a:rPr lang="en-US" sz="1800" dirty="0" err="1" smtClean="0"/>
                        <a:t>laidos</a:t>
                      </a:r>
                      <a:r>
                        <a:rPr lang="lt-LT" sz="1800" dirty="0" smtClean="0"/>
                        <a:t>, </a:t>
                      </a:r>
                      <a:r>
                        <a:rPr lang="lt-LT" sz="1800" dirty="0"/>
                        <a:t>kai veiklas (ar jų dalį), kurių vykdymui įsigyjama įranga, įgyvendina vykdytojas, partneris, o vykdant įgūdžių įgijimo per savanorišką veiklą ar darbo įgūdžių įgijimo </a:t>
                      </a:r>
                      <a:r>
                        <a:rPr lang="lt-LT" sz="1800" dirty="0" err="1" smtClean="0"/>
                        <a:t>darb</a:t>
                      </a:r>
                      <a:r>
                        <a:rPr lang="en-US" sz="1800" dirty="0" smtClean="0"/>
                        <a:t>o</a:t>
                      </a:r>
                      <a:r>
                        <a:rPr lang="lt-LT" sz="1800" dirty="0" smtClean="0"/>
                        <a:t> </a:t>
                      </a:r>
                      <a:r>
                        <a:rPr lang="lt-LT" sz="1800" dirty="0"/>
                        <a:t>vietoje veiklas – ir projekto vykdytoju, partneriu nesanti projekto dalyvius priimanti organizacija.</a:t>
                      </a:r>
                    </a:p>
                  </a:txBody>
                  <a:tcPr marL="91449" marR="91449" marT="45715" marB="45715"/>
                </a:tc>
                <a:tc>
                  <a:txBody>
                    <a:bodyPr/>
                    <a:lstStyle/>
                    <a:p>
                      <a:r>
                        <a:rPr lang="lt-LT" sz="1800" dirty="0"/>
                        <a:t>Ne daugiau 30 proc. visų projekto tinkamų finansuoti išlaidų</a:t>
                      </a:r>
                    </a:p>
                  </a:txBody>
                  <a:tcPr marL="91449" marR="91449" marT="45715" marB="45715"/>
                </a:tc>
                <a:extLst>
                  <a:ext uri="{0D108BD9-81ED-4DB2-BD59-A6C34878D82A}"/>
                </a:extLst>
              </a:tr>
            </a:tbl>
          </a:graphicData>
        </a:graphic>
      </p:graphicFrame>
    </p:spTree>
    <p:extLst>
      <p:ext uri="{BB962C8B-B14F-4D97-AF65-F5344CB8AC3E}">
        <p14:creationId xmlns:p14="http://schemas.microsoft.com/office/powerpoint/2010/main" val="426089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746650"/>
          </a:xfrm>
        </p:spPr>
        <p:txBody>
          <a:bodyPr>
            <a:noAutofit/>
          </a:bodyPr>
          <a:lstStyle/>
          <a:p>
            <a:pPr algn="just"/>
            <a:r>
              <a:rPr lang="lt-LT" sz="2800" dirty="0" smtClean="0">
                <a:solidFill>
                  <a:schemeClr val="tx1"/>
                </a:solidFill>
                <a:effectLst/>
              </a:rPr>
              <a:t>2.1.1</a:t>
            </a:r>
            <a:r>
              <a:rPr lang="en-US" sz="2800" dirty="0" smtClean="0">
                <a:solidFill>
                  <a:schemeClr val="tx1"/>
                </a:solidFill>
                <a:effectLst/>
              </a:rPr>
              <a:t>. </a:t>
            </a:r>
            <a:r>
              <a:rPr lang="en-US" sz="2800" dirty="0" err="1" smtClean="0">
                <a:solidFill>
                  <a:schemeClr val="tx1"/>
                </a:solidFill>
                <a:effectLst/>
              </a:rPr>
              <a:t>veiksmas</a:t>
            </a:r>
            <a:r>
              <a:rPr lang="en-US" sz="2800" dirty="0" smtClean="0">
                <a:solidFill>
                  <a:schemeClr val="tx1"/>
                </a:solidFill>
                <a:effectLst/>
              </a:rPr>
              <a:t>. </a:t>
            </a:r>
            <a:r>
              <a:rPr lang="lt-LT" sz="2800" dirty="0">
                <a:effectLst/>
              </a:rPr>
              <a:t>Vystyti ir organizuoti bendrąsias, specialiąsias socialines ir kitas paslaugas socialinę atskirtį patiriantiems gyventojams (daugiavaikių šeimų nariai, socialinės rizikos šeimos ir vaikai, likę be tėvų globos vaikai, socialinės rizikos suaugę asmenys, esami ir buvę vaikų socialinės globos namų, bendruomeninių vaikų globos namų ir kt. auklėtiniai, nepasiturintys asmenys šeimos, neįgalieji) pasitelkiant savanorius bei užtikrinant informacijos sklaidą ir bendradarbiavimą su besiribojančiomis vietos veiklos grupėmis”</a:t>
            </a:r>
            <a:endParaRPr lang="lt-LT" sz="2800" dirty="0">
              <a:solidFill>
                <a:schemeClr val="tx1"/>
              </a:solidFill>
              <a:effectLst/>
            </a:endParaRPr>
          </a:p>
        </p:txBody>
      </p:sp>
    </p:spTree>
    <p:extLst>
      <p:ext uri="{BB962C8B-B14F-4D97-AF65-F5344CB8AC3E}">
        <p14:creationId xmlns:p14="http://schemas.microsoft.com/office/powerpoint/2010/main" val="113356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582612" y="213316"/>
            <a:ext cx="8229600" cy="647700"/>
          </a:xfrm>
        </p:spPr>
        <p:txBody>
          <a:bodyPr>
            <a:noAutofit/>
          </a:bodyPr>
          <a:lstStyle/>
          <a:p>
            <a:pPr algn="ctr">
              <a:defRPr/>
            </a:pPr>
            <a:r>
              <a:rPr lang="lt-LT" altLang="lt-LT" sz="3200" dirty="0" smtClean="0">
                <a:solidFill>
                  <a:srgbClr val="0000CC"/>
                </a:solidFill>
              </a:rPr>
              <a:t>TINKAMOS FINANSUOTI IŠLAIDOS (IV)</a:t>
            </a:r>
          </a:p>
        </p:txBody>
      </p:sp>
      <p:sp>
        <p:nvSpPr>
          <p:cNvPr id="36867"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extLst>
              <p:ext uri="{D42A27DB-BD31-4B8C-83A1-F6EECF244321}">
                <p14:modId xmlns:p14="http://schemas.microsoft.com/office/powerpoint/2010/main" val="10679240"/>
              </p:ext>
            </p:extLst>
          </p:nvPr>
        </p:nvGraphicFramePr>
        <p:xfrm>
          <a:off x="0" y="860425"/>
          <a:ext cx="9144000" cy="5997575"/>
        </p:xfrm>
        <a:graphic>
          <a:graphicData uri="http://schemas.openxmlformats.org/drawingml/2006/table">
            <a:tbl>
              <a:tblPr firstRow="1" bandRow="1">
                <a:tableStyleId>{F5AB1C69-6EDB-4FF4-983F-18BD219EF322}</a:tableStyleId>
              </a:tblPr>
              <a:tblGrid>
                <a:gridCol w="1511406">
                  <a:extLst>
                    <a:ext uri="{9D8B030D-6E8A-4147-A177-3AD203B41FA5}"/>
                  </a:extLst>
                </a:gridCol>
                <a:gridCol w="7632594">
                  <a:extLst>
                    <a:ext uri="{9D8B030D-6E8A-4147-A177-3AD203B41FA5}"/>
                  </a:extLst>
                </a:gridCol>
              </a:tblGrid>
              <a:tr h="414453">
                <a:tc rowSpan="2">
                  <a:txBody>
                    <a:bodyPr/>
                    <a:lstStyle/>
                    <a:p>
                      <a:pPr algn="ctr"/>
                      <a:r>
                        <a:rPr lang="lt-LT" sz="1800" dirty="0"/>
                        <a:t>Išlaidų kategorija</a:t>
                      </a:r>
                      <a:endParaRPr lang="lt-LT" sz="1800" b="1" dirty="0"/>
                    </a:p>
                  </a:txBody>
                  <a:tcPr marL="91447" marR="91447" marT="45722" marB="45722"/>
                </a:tc>
                <a:tc>
                  <a:txBody>
                    <a:bodyPr/>
                    <a:lstStyle/>
                    <a:p>
                      <a:pPr algn="ctr"/>
                      <a:r>
                        <a:rPr lang="lt-LT" sz="1800" dirty="0"/>
                        <a:t>Reikalavimai ir paaiškinimai</a:t>
                      </a:r>
                      <a:endParaRPr lang="lt-LT" sz="1800" b="1" dirty="0"/>
                    </a:p>
                  </a:txBody>
                  <a:tcPr marL="91447" marR="91447" marT="45722" marB="45722"/>
                </a:tc>
                <a:extLst>
                  <a:ext uri="{0D108BD9-81ED-4DB2-BD59-A6C34878D82A}"/>
                </a:extLst>
              </a:tr>
              <a:tr h="383013">
                <a:tc vMerge="1">
                  <a:txBody>
                    <a:bodyPr/>
                    <a:lstStyle/>
                    <a:p>
                      <a:endParaRPr lang="lt-LT" dirty="0"/>
                    </a:p>
                  </a:txBody>
                  <a:tcPr/>
                </a:tc>
                <a:tc>
                  <a:txBody>
                    <a:bodyPr/>
                    <a:lstStyle/>
                    <a:p>
                      <a:pPr algn="ctr"/>
                      <a:r>
                        <a:rPr lang="lt-LT" sz="1800" dirty="0">
                          <a:solidFill>
                            <a:schemeClr val="bg1"/>
                          </a:solidFill>
                        </a:rPr>
                        <a:t>Išlaidos</a:t>
                      </a:r>
                      <a:endParaRPr lang="lt-LT" sz="1800" b="1" dirty="0">
                        <a:solidFill>
                          <a:schemeClr val="bg1"/>
                        </a:solidFill>
                      </a:endParaRPr>
                    </a:p>
                  </a:txBody>
                  <a:tcPr marL="91447" marR="91447" marT="45722" marB="45722">
                    <a:solidFill>
                      <a:schemeClr val="accent3"/>
                    </a:solidFill>
                  </a:tcPr>
                </a:tc>
                <a:extLst>
                  <a:ext uri="{0D108BD9-81ED-4DB2-BD59-A6C34878D82A}"/>
                </a:extLst>
              </a:tr>
              <a:tr h="5200109">
                <a:tc>
                  <a:txBody>
                    <a:bodyPr/>
                    <a:lstStyle/>
                    <a:p>
                      <a:r>
                        <a:rPr lang="lt-LT" sz="1800" dirty="0"/>
                        <a:t>Projekto vykdymas</a:t>
                      </a:r>
                    </a:p>
                  </a:txBody>
                  <a:tcPr marL="91447" marR="91447" marT="45722" marB="45722"/>
                </a:tc>
                <a:tc>
                  <a:txBody>
                    <a:bodyPr/>
                    <a:lstStyle/>
                    <a:p>
                      <a:pPr marL="285750" indent="-285750" algn="just">
                        <a:spcBef>
                          <a:spcPts val="1200"/>
                        </a:spcBef>
                        <a:spcAft>
                          <a:spcPts val="600"/>
                        </a:spcAft>
                        <a:buFont typeface="Arial" panose="020B0604020202020204" pitchFamily="34" charset="0"/>
                        <a:buChar char="•"/>
                      </a:pPr>
                      <a:r>
                        <a:rPr kumimoji="0" lang="lt-LT" sz="1800" kern="1200" dirty="0" smtClean="0">
                          <a:solidFill>
                            <a:schemeClr val="dk1"/>
                          </a:solidFill>
                          <a:effectLst/>
                          <a:latin typeface="+mn-lt"/>
                          <a:ea typeface="+mn-ea"/>
                          <a:cs typeface="+mn-cs"/>
                        </a:rPr>
                        <a:t>Projekto veiklas vykdančių projekto vykdytojo ir partnerio organizacijų darbuotojų darbo užmokesčio ir susijusių kasmetinių atostogų bei darbdavio įsipareigojimų, apskaičiuotų ir išmokėtų už darbo laiką, kurio metu darbuotojai vykdė projekto veiklas, išlaidos. </a:t>
                      </a:r>
                    </a:p>
                    <a:p>
                      <a:pPr marL="285750" indent="-285750" algn="just">
                        <a:spcBef>
                          <a:spcPts val="1200"/>
                        </a:spcBef>
                        <a:spcAft>
                          <a:spcPts val="600"/>
                        </a:spcAft>
                        <a:buFont typeface="Arial" panose="020B0604020202020204" pitchFamily="34" charset="0"/>
                        <a:buChar char="•"/>
                      </a:pPr>
                      <a:r>
                        <a:rPr kumimoji="0" lang="lt-LT" sz="1800" kern="1200" dirty="0" smtClean="0">
                          <a:solidFill>
                            <a:schemeClr val="dk1"/>
                          </a:solidFill>
                          <a:effectLst/>
                          <a:latin typeface="+mn-lt"/>
                          <a:ea typeface="+mn-ea"/>
                          <a:cs typeface="+mn-cs"/>
                        </a:rPr>
                        <a:t>Projekto veiklas vykdančių fizinių asmenų, dirbančių pagal autorines ar paslaugų sutartis, įskaitant mažųjų bendrijų vadovus ir asmenis, mažosiose bendrijose dirbančius pagal paslaugų (civilines) sutartis, išlaidos. </a:t>
                      </a:r>
                    </a:p>
                    <a:p>
                      <a:pPr marL="285750" marR="0" indent="-285750" algn="just" defTabSz="914400" rtl="0" eaLnBrk="1" fontAlgn="auto" latinLnBrk="0" hangingPunct="1">
                        <a:lnSpc>
                          <a:spcPct val="100000"/>
                        </a:lnSpc>
                        <a:spcBef>
                          <a:spcPts val="1200"/>
                        </a:spcBef>
                        <a:spcAft>
                          <a:spcPts val="600"/>
                        </a:spcAft>
                        <a:buClrTx/>
                        <a:buSzTx/>
                        <a:buFont typeface="Arial" panose="020B0604020202020204" pitchFamily="34" charset="0"/>
                        <a:buChar char="•"/>
                        <a:tabLst/>
                        <a:defRPr/>
                      </a:pPr>
                      <a:r>
                        <a:rPr kumimoji="0" lang="lt-LT" sz="1800" kern="1200" dirty="0" smtClean="0">
                          <a:solidFill>
                            <a:schemeClr val="dk1"/>
                          </a:solidFill>
                          <a:effectLst/>
                          <a:latin typeface="+mn-lt"/>
                          <a:ea typeface="+mn-ea"/>
                          <a:cs typeface="+mn-cs"/>
                        </a:rPr>
                        <a:t>Tuo atveju, kai vykdomos socialinei atskirčiai mažinti skirtų paslaugų teikimo</a:t>
                      </a:r>
                      <a:r>
                        <a:rPr kumimoji="0" lang="lt-LT" sz="1800" b="1" kern="1200" dirty="0" smtClean="0">
                          <a:solidFill>
                            <a:schemeClr val="dk1"/>
                          </a:solidFill>
                          <a:effectLst/>
                          <a:latin typeface="+mn-lt"/>
                          <a:ea typeface="+mn-ea"/>
                          <a:cs typeface="+mn-cs"/>
                        </a:rPr>
                        <a:t> </a:t>
                      </a:r>
                      <a:r>
                        <a:rPr kumimoji="0" lang="lt-LT" sz="1800" kern="1200" dirty="0" smtClean="0">
                          <a:solidFill>
                            <a:schemeClr val="dk1"/>
                          </a:solidFill>
                          <a:effectLst/>
                          <a:latin typeface="+mn-lt"/>
                          <a:ea typeface="+mn-ea"/>
                          <a:cs typeface="+mn-cs"/>
                        </a:rPr>
                        <a:t>veiklos, atitinkančios Aprašo 10.1.1 papunktyje nurodytas veiklas, šiame papunktyje nurodytos išlaidos yra tinkamos finansuoti tik iš</a:t>
                      </a:r>
                      <a:r>
                        <a:rPr kumimoji="0" lang="lt-LT" sz="1800" b="1" kern="1200" dirty="0" smtClean="0">
                          <a:solidFill>
                            <a:schemeClr val="dk1"/>
                          </a:solidFill>
                          <a:effectLst/>
                          <a:latin typeface="+mn-lt"/>
                          <a:ea typeface="+mn-ea"/>
                          <a:cs typeface="+mn-cs"/>
                        </a:rPr>
                        <a:t> </a:t>
                      </a:r>
                      <a:r>
                        <a:rPr kumimoji="0" lang="lt-LT" sz="1800" kern="1200" dirty="0" smtClean="0">
                          <a:solidFill>
                            <a:schemeClr val="dk1"/>
                          </a:solidFill>
                          <a:effectLst/>
                          <a:latin typeface="+mn-lt"/>
                          <a:ea typeface="+mn-ea"/>
                          <a:cs typeface="+mn-cs"/>
                        </a:rPr>
                        <a:t>projekto vykdytojo ir (ar) partnerio (-</a:t>
                      </a:r>
                      <a:r>
                        <a:rPr kumimoji="0" lang="lt-LT" sz="1800" kern="1200" dirty="0" err="1" smtClean="0">
                          <a:solidFill>
                            <a:schemeClr val="dk1"/>
                          </a:solidFill>
                          <a:effectLst/>
                          <a:latin typeface="+mn-lt"/>
                          <a:ea typeface="+mn-ea"/>
                          <a:cs typeface="+mn-cs"/>
                        </a:rPr>
                        <a:t>ių</a:t>
                      </a:r>
                      <a:r>
                        <a:rPr kumimoji="0" lang="lt-LT" sz="1800" kern="1200" dirty="0" smtClean="0">
                          <a:solidFill>
                            <a:schemeClr val="dk1"/>
                          </a:solidFill>
                          <a:effectLst/>
                          <a:latin typeface="+mn-lt"/>
                          <a:ea typeface="+mn-ea"/>
                          <a:cs typeface="+mn-cs"/>
                        </a:rPr>
                        <a:t>) nuosavo įnašo </a:t>
                      </a:r>
                      <a:r>
                        <a:rPr kumimoji="0" lang="lt-LT" sz="1800" b="1" kern="1200" dirty="0" smtClean="0">
                          <a:solidFill>
                            <a:srgbClr val="0000CC"/>
                          </a:solidFill>
                          <a:effectLst>
                            <a:outerShdw blurRad="38100" dist="38100" dir="2700000" algn="tl">
                              <a:srgbClr val="000000">
                                <a:alpha val="43137"/>
                              </a:srgbClr>
                            </a:outerShdw>
                          </a:effectLst>
                          <a:latin typeface="+mn-lt"/>
                          <a:ea typeface="+mn-ea"/>
                          <a:cs typeface="+mn-cs"/>
                        </a:rPr>
                        <a:t>jeigu projekte nėra nei vieno projekto veiklas vykdančio savanorio</a:t>
                      </a:r>
                      <a:r>
                        <a:rPr kumimoji="0" lang="lt-LT" sz="1800" kern="1200" dirty="0" smtClean="0">
                          <a:solidFill>
                            <a:schemeClr val="dk1"/>
                          </a:solidFill>
                          <a:effectLst/>
                          <a:latin typeface="+mn-lt"/>
                          <a:ea typeface="+mn-ea"/>
                          <a:cs typeface="+mn-cs"/>
                        </a:rPr>
                        <a:t>.</a:t>
                      </a:r>
                    </a:p>
                    <a:p>
                      <a:pPr marL="0" indent="0" algn="just">
                        <a:spcBef>
                          <a:spcPts val="1200"/>
                        </a:spcBef>
                        <a:spcAft>
                          <a:spcPts val="600"/>
                        </a:spcAft>
                        <a:buFont typeface="Arial" panose="020B0604020202020204" pitchFamily="34" charset="0"/>
                        <a:buNone/>
                      </a:pPr>
                      <a:endParaRPr lang="lt-LT" sz="1800" b="1" dirty="0"/>
                    </a:p>
                  </a:txBody>
                  <a:tcPr marL="91447" marR="91447" marT="45722" marB="45722"/>
                </a:tc>
                <a:extLst>
                  <a:ext uri="{0D108BD9-81ED-4DB2-BD59-A6C34878D82A}"/>
                </a:extLst>
              </a:tr>
            </a:tbl>
          </a:graphicData>
        </a:graphic>
      </p:graphicFrame>
    </p:spTree>
    <p:extLst>
      <p:ext uri="{BB962C8B-B14F-4D97-AF65-F5344CB8AC3E}">
        <p14:creationId xmlns:p14="http://schemas.microsoft.com/office/powerpoint/2010/main" val="18529318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735013" y="-4661"/>
            <a:ext cx="8229600" cy="647700"/>
          </a:xfrm>
        </p:spPr>
        <p:txBody>
          <a:bodyPr>
            <a:noAutofit/>
          </a:bodyPr>
          <a:lstStyle/>
          <a:p>
            <a:pPr algn="ctr">
              <a:defRPr/>
            </a:pPr>
            <a:r>
              <a:rPr lang="lt-LT" altLang="lt-LT" sz="2400" dirty="0" smtClean="0">
                <a:solidFill>
                  <a:srgbClr val="0000CC"/>
                </a:solidFill>
              </a:rPr>
              <a:t>TINKAMOS FINANSUOTI IŠLAIDOS (V)</a:t>
            </a:r>
          </a:p>
        </p:txBody>
      </p:sp>
      <p:sp>
        <p:nvSpPr>
          <p:cNvPr id="37891"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extLst>
              <p:ext uri="{D42A27DB-BD31-4B8C-83A1-F6EECF244321}">
                <p14:modId xmlns:p14="http://schemas.microsoft.com/office/powerpoint/2010/main" val="4095493860"/>
              </p:ext>
            </p:extLst>
          </p:nvPr>
        </p:nvGraphicFramePr>
        <p:xfrm>
          <a:off x="-36513" y="446510"/>
          <a:ext cx="9144001" cy="6438874"/>
        </p:xfrm>
        <a:graphic>
          <a:graphicData uri="http://schemas.openxmlformats.org/drawingml/2006/table">
            <a:tbl>
              <a:tblPr firstRow="1" bandRow="1">
                <a:tableStyleId>{F5AB1C69-6EDB-4FF4-983F-18BD219EF322}</a:tableStyleId>
              </a:tblPr>
              <a:tblGrid>
                <a:gridCol w="1224137">
                  <a:extLst>
                    <a:ext uri="{9D8B030D-6E8A-4147-A177-3AD203B41FA5}"/>
                  </a:extLst>
                </a:gridCol>
                <a:gridCol w="7919864">
                  <a:extLst>
                    <a:ext uri="{9D8B030D-6E8A-4147-A177-3AD203B41FA5}"/>
                  </a:extLst>
                </a:gridCol>
              </a:tblGrid>
              <a:tr h="375986">
                <a:tc rowSpan="2">
                  <a:txBody>
                    <a:bodyPr/>
                    <a:lstStyle/>
                    <a:p>
                      <a:pPr algn="ctr"/>
                      <a:r>
                        <a:rPr lang="lt-LT" sz="1600" dirty="0"/>
                        <a:t>Išlaidų kategorija</a:t>
                      </a:r>
                      <a:endParaRPr lang="lt-LT" sz="1600" b="1" dirty="0"/>
                    </a:p>
                  </a:txBody>
                  <a:tcPr marL="91447" marR="91447" marT="45724" marB="45724"/>
                </a:tc>
                <a:tc>
                  <a:txBody>
                    <a:bodyPr/>
                    <a:lstStyle/>
                    <a:p>
                      <a:pPr algn="ctr"/>
                      <a:r>
                        <a:rPr lang="lt-LT" sz="1600" dirty="0"/>
                        <a:t>Reikalavimai ir paaiškinimai</a:t>
                      </a:r>
                      <a:endParaRPr lang="lt-LT" sz="1600" b="1" dirty="0"/>
                    </a:p>
                  </a:txBody>
                  <a:tcPr marL="91447" marR="91447" marT="45724" marB="45724"/>
                </a:tc>
                <a:extLst>
                  <a:ext uri="{0D108BD9-81ED-4DB2-BD59-A6C34878D82A}"/>
                </a:extLst>
              </a:tr>
              <a:tr h="335297">
                <a:tc vMerge="1">
                  <a:txBody>
                    <a:bodyPr/>
                    <a:lstStyle/>
                    <a:p>
                      <a:endParaRPr lang="lt-LT" dirty="0"/>
                    </a:p>
                  </a:txBody>
                  <a:tcPr/>
                </a:tc>
                <a:tc>
                  <a:txBody>
                    <a:bodyPr/>
                    <a:lstStyle/>
                    <a:p>
                      <a:pPr algn="ctr"/>
                      <a:r>
                        <a:rPr lang="lt-LT" sz="1600" dirty="0">
                          <a:solidFill>
                            <a:schemeClr val="bg1"/>
                          </a:solidFill>
                        </a:rPr>
                        <a:t>Išlaidos</a:t>
                      </a:r>
                      <a:endParaRPr lang="lt-LT" sz="1600" b="1" dirty="0">
                        <a:solidFill>
                          <a:schemeClr val="bg1"/>
                        </a:solidFill>
                      </a:endParaRPr>
                    </a:p>
                  </a:txBody>
                  <a:tcPr marL="91447" marR="91447" marT="45724" marB="45724">
                    <a:solidFill>
                      <a:schemeClr val="accent3"/>
                    </a:solidFill>
                  </a:tcPr>
                </a:tc>
                <a:extLst>
                  <a:ext uri="{0D108BD9-81ED-4DB2-BD59-A6C34878D82A}"/>
                </a:extLst>
              </a:tr>
              <a:tr h="1554545">
                <a:tc rowSpan="2">
                  <a:txBody>
                    <a:bodyPr/>
                    <a:lstStyle/>
                    <a:p>
                      <a:r>
                        <a:rPr lang="lt-LT" sz="1600" dirty="0"/>
                        <a:t>Projekto vykdymas</a:t>
                      </a:r>
                    </a:p>
                  </a:txBody>
                  <a:tcPr marL="91447" marR="91447" marT="45724" marB="45724"/>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lt-LT" sz="1800" kern="1200" dirty="0" smtClean="0">
                          <a:solidFill>
                            <a:schemeClr val="dk1"/>
                          </a:solidFill>
                          <a:effectLst/>
                          <a:latin typeface="+mn-lt"/>
                          <a:ea typeface="+mn-ea"/>
                          <a:cs typeface="+mn-cs"/>
                        </a:rPr>
                        <a:t>Vykdant Aprašo 10.2.1.2 nurodytą neformaliojo profesinio mokymo veiklą ar Aprašo 10.2.1.3–10.2.1.4 nurodytas veiklas, tinkamos finansuoti yra projekto vykdytojų ar partnerių esančios projekto veiklų dalyvius priimančios organizacijos darbuotojų darbo užmokesčio ir su darbo užmokesčiu susijusių mokėjimų išlaidos, kurios apskaičiuotos ir išmokėtos už darbo laiką, kurio metu projekto vykdytojo ir/ar partnerio darbuotojai:</a:t>
                      </a:r>
                      <a:endParaRPr kumimoji="0" lang="lt-LT" sz="1600" kern="1200" dirty="0" smtClean="0">
                        <a:solidFill>
                          <a:schemeClr val="dk1"/>
                        </a:solidFill>
                        <a:effectLst/>
                        <a:latin typeface="+mn-lt"/>
                        <a:ea typeface="+mn-ea"/>
                        <a:cs typeface="+mn-cs"/>
                      </a:endParaRPr>
                    </a:p>
                  </a:txBody>
                  <a:tcPr marL="91447" marR="91447" marT="45724" marB="45724"/>
                </a:tc>
                <a:extLst>
                  <a:ext uri="{0D108BD9-81ED-4DB2-BD59-A6C34878D82A}"/>
                </a:extLst>
              </a:tr>
              <a:tr h="3715903">
                <a:tc vMerge="1">
                  <a:txBody>
                    <a:bodyPr/>
                    <a:lstStyle/>
                    <a:p>
                      <a:endParaRPr lang="lt-LT"/>
                    </a:p>
                  </a:txBody>
                  <a:tcPr/>
                </a:tc>
                <a:tc>
                  <a:txBody>
                    <a:bodyPr/>
                    <a:lstStyle/>
                    <a:p>
                      <a:pPr marL="285750" indent="-285750">
                        <a:buFont typeface="Wingdings" panose="05000000000000000000" pitchFamily="2" charset="2"/>
                        <a:buChar char="ü"/>
                      </a:pPr>
                      <a:r>
                        <a:rPr kumimoji="0" lang="lt-LT" sz="1800" kern="1200" dirty="0" smtClean="0">
                          <a:solidFill>
                            <a:schemeClr val="dk1"/>
                          </a:solidFill>
                          <a:effectLst/>
                          <a:latin typeface="+mn-lt"/>
                          <a:ea typeface="+mn-ea"/>
                          <a:cs typeface="+mn-cs"/>
                        </a:rPr>
                        <a:t>organizuoja ir vykdo projekto veiklų dalyvių teorinį ir praktinį mokymą, vadovauja projekto dalyvių praktiniam mokymui;</a:t>
                      </a:r>
                    </a:p>
                    <a:p>
                      <a:pPr marL="285750" indent="-285750">
                        <a:buFont typeface="Wingdings" panose="05000000000000000000" pitchFamily="2" charset="2"/>
                        <a:buChar char="ü"/>
                      </a:pPr>
                      <a:r>
                        <a:rPr kumimoji="0" lang="lt-LT" sz="1800" kern="1200" dirty="0" smtClean="0">
                          <a:solidFill>
                            <a:schemeClr val="dk1"/>
                          </a:solidFill>
                          <a:effectLst/>
                          <a:latin typeface="+mn-lt"/>
                          <a:ea typeface="+mn-ea"/>
                          <a:cs typeface="+mn-cs"/>
                        </a:rPr>
                        <a:t>organizuoja ir (ar) koordinuoja projekto veiklų dalyvių darbinę veiklą, praktinį mokymą ir (ar) vadovauja projekto veiklų dalyvių praktiniam mokymui, vykdomam darbo vietoje </a:t>
                      </a:r>
                    </a:p>
                    <a:p>
                      <a:pPr marL="285750" indent="-285750">
                        <a:buFont typeface="Wingdings" panose="05000000000000000000" pitchFamily="2" charset="2"/>
                        <a:buChar char="ü"/>
                      </a:pPr>
                      <a:r>
                        <a:rPr kumimoji="0" lang="lt-LT" sz="1800" kern="1200" dirty="0" smtClean="0">
                          <a:solidFill>
                            <a:schemeClr val="dk1"/>
                          </a:solidFill>
                          <a:effectLst/>
                          <a:latin typeface="+mn-lt"/>
                          <a:ea typeface="+mn-ea"/>
                          <a:cs typeface="+mn-cs"/>
                        </a:rPr>
                        <a:t>organizuoja ir (ar) koordinuoja projekto veiklų dalyvių savanoriškos veiklos atlikimą, informuoja, konsultuoja projekto veiklų dalyvius; </a:t>
                      </a:r>
                    </a:p>
                    <a:p>
                      <a:pPr marL="285750" indent="-285750">
                        <a:buFont typeface="Wingdings" panose="05000000000000000000" pitchFamily="2" charset="2"/>
                        <a:buChar char="ü"/>
                      </a:pPr>
                      <a:r>
                        <a:rPr kumimoji="0" lang="lt-LT" sz="1800" kern="1200" dirty="0" smtClean="0">
                          <a:solidFill>
                            <a:schemeClr val="dk1"/>
                          </a:solidFill>
                          <a:effectLst/>
                          <a:latin typeface="+mn-lt"/>
                          <a:ea typeface="+mn-ea"/>
                          <a:cs typeface="+mn-cs"/>
                        </a:rPr>
                        <a:t>vadovauja projekto veiklų dalyvių mokymo procesui, prižiūri, kaip atliekama darbo funkcija, pataria dalyviams</a:t>
                      </a:r>
                      <a:r>
                        <a:rPr kumimoji="0" lang="lt-LT" sz="1800" kern="1200" baseline="0" dirty="0" smtClean="0">
                          <a:solidFill>
                            <a:schemeClr val="dk1"/>
                          </a:solidFill>
                          <a:effectLst/>
                          <a:latin typeface="+mn-lt"/>
                          <a:ea typeface="+mn-ea"/>
                          <a:cs typeface="+mn-cs"/>
                        </a:rPr>
                        <a:t> </a:t>
                      </a:r>
                      <a:r>
                        <a:rPr kumimoji="0" lang="lt-LT" sz="1800" kern="1200" dirty="0" smtClean="0">
                          <a:solidFill>
                            <a:schemeClr val="dk1"/>
                          </a:solidFill>
                          <a:effectLst/>
                          <a:latin typeface="+mn-lt"/>
                          <a:ea typeface="+mn-ea"/>
                          <a:cs typeface="+mn-cs"/>
                        </a:rPr>
                        <a:t>ir juos konsultuoja; </a:t>
                      </a:r>
                    </a:p>
                    <a:p>
                      <a:pPr marL="285750" indent="-285750">
                        <a:buFont typeface="Wingdings" panose="05000000000000000000" pitchFamily="2" charset="2"/>
                        <a:buChar char="ü"/>
                      </a:pPr>
                      <a:r>
                        <a:rPr kumimoji="0" lang="lt-LT" sz="1800" kern="1200" dirty="0" smtClean="0">
                          <a:solidFill>
                            <a:schemeClr val="dk1"/>
                          </a:solidFill>
                          <a:effectLst/>
                          <a:latin typeface="+mn-lt"/>
                          <a:ea typeface="+mn-ea"/>
                          <a:cs typeface="+mn-cs"/>
                        </a:rPr>
                        <a:t>vadovauja projekto veiklų dalyvio (-</a:t>
                      </a:r>
                      <a:r>
                        <a:rPr kumimoji="0" lang="lt-LT" sz="1800" kern="1200" dirty="0" err="1" smtClean="0">
                          <a:solidFill>
                            <a:schemeClr val="dk1"/>
                          </a:solidFill>
                          <a:effectLst/>
                          <a:latin typeface="+mn-lt"/>
                          <a:ea typeface="+mn-ea"/>
                          <a:cs typeface="+mn-cs"/>
                        </a:rPr>
                        <a:t>ių</a:t>
                      </a:r>
                      <a:r>
                        <a:rPr kumimoji="0" lang="lt-LT" sz="1800" kern="1200" dirty="0" smtClean="0">
                          <a:solidFill>
                            <a:schemeClr val="dk1"/>
                          </a:solidFill>
                          <a:effectLst/>
                          <a:latin typeface="+mn-lt"/>
                          <a:ea typeface="+mn-ea"/>
                          <a:cs typeface="+mn-cs"/>
                        </a:rPr>
                        <a:t>) savanoriškos praktikos atlikimo procesui, prižiūri savanoriškos praktikos atlikimą ir teikia konsultacijas projekto veiklų dalyviui savanoriškos praktikos metu.</a:t>
                      </a:r>
                      <a:endParaRPr kumimoji="0" lang="lt-LT" sz="1800" kern="1200" dirty="0">
                        <a:solidFill>
                          <a:schemeClr val="dk1"/>
                        </a:solidFill>
                        <a:effectLst/>
                        <a:latin typeface="+mn-lt"/>
                        <a:ea typeface="+mn-ea"/>
                        <a:cs typeface="+mn-cs"/>
                      </a:endParaRPr>
                    </a:p>
                  </a:txBody>
                  <a:tcPr marL="91447" marR="91447" marT="45724" marB="45724"/>
                </a:tc>
                <a:extLst>
                  <a:ext uri="{0D108BD9-81ED-4DB2-BD59-A6C34878D82A}"/>
                </a:extLst>
              </a:tr>
            </a:tbl>
          </a:graphicData>
        </a:graphic>
      </p:graphicFrame>
    </p:spTree>
    <p:extLst>
      <p:ext uri="{BB962C8B-B14F-4D97-AF65-F5344CB8AC3E}">
        <p14:creationId xmlns:p14="http://schemas.microsoft.com/office/powerpoint/2010/main" val="4791116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611560" y="44450"/>
            <a:ext cx="8229600" cy="647700"/>
          </a:xfrm>
        </p:spPr>
        <p:txBody>
          <a:bodyPr>
            <a:noAutofit/>
          </a:bodyPr>
          <a:lstStyle/>
          <a:p>
            <a:pPr algn="ctr">
              <a:defRPr/>
            </a:pPr>
            <a:r>
              <a:rPr lang="lt-LT" altLang="lt-LT" sz="2800" dirty="0" smtClean="0">
                <a:solidFill>
                  <a:srgbClr val="0000CC"/>
                </a:solidFill>
              </a:rPr>
              <a:t>TINKAMOS FINANSUOTI IŠLAIDOS (VI)</a:t>
            </a:r>
          </a:p>
        </p:txBody>
      </p:sp>
      <p:sp>
        <p:nvSpPr>
          <p:cNvPr id="38915"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nvGraphicFramePr>
        <p:xfrm>
          <a:off x="0" y="628650"/>
          <a:ext cx="9144000" cy="6229350"/>
        </p:xfrm>
        <a:graphic>
          <a:graphicData uri="http://schemas.openxmlformats.org/drawingml/2006/table">
            <a:tbl>
              <a:tblPr firstRow="1" bandRow="1">
                <a:tableStyleId>{F5AB1C69-6EDB-4FF4-983F-18BD219EF322}</a:tableStyleId>
              </a:tblPr>
              <a:tblGrid>
                <a:gridCol w="1351829">
                  <a:extLst>
                    <a:ext uri="{9D8B030D-6E8A-4147-A177-3AD203B41FA5}"/>
                  </a:extLst>
                </a:gridCol>
                <a:gridCol w="7792171">
                  <a:extLst>
                    <a:ext uri="{9D8B030D-6E8A-4147-A177-3AD203B41FA5}"/>
                  </a:extLst>
                </a:gridCol>
              </a:tblGrid>
              <a:tr h="417934">
                <a:tc rowSpan="2">
                  <a:txBody>
                    <a:bodyPr/>
                    <a:lstStyle/>
                    <a:p>
                      <a:pPr algn="ctr"/>
                      <a:r>
                        <a:rPr lang="lt-LT" sz="1800" dirty="0"/>
                        <a:t>Išlaidų kategorija</a:t>
                      </a:r>
                      <a:endParaRPr lang="lt-LT" sz="1800" b="1" dirty="0"/>
                    </a:p>
                  </a:txBody>
                  <a:tcPr marL="91442" marR="91442" marT="45721" marB="45721"/>
                </a:tc>
                <a:tc>
                  <a:txBody>
                    <a:bodyPr/>
                    <a:lstStyle/>
                    <a:p>
                      <a:pPr algn="ctr"/>
                      <a:r>
                        <a:rPr lang="lt-LT" sz="1800" dirty="0"/>
                        <a:t>Reikalavimai ir paaiškinimai</a:t>
                      </a:r>
                      <a:endParaRPr lang="lt-LT" sz="1800" b="1" dirty="0"/>
                    </a:p>
                  </a:txBody>
                  <a:tcPr marL="91442" marR="91442" marT="45721" marB="45721"/>
                </a:tc>
                <a:extLst>
                  <a:ext uri="{0D108BD9-81ED-4DB2-BD59-A6C34878D82A}"/>
                </a:extLst>
              </a:tr>
              <a:tr h="379943">
                <a:tc vMerge="1">
                  <a:txBody>
                    <a:bodyPr/>
                    <a:lstStyle/>
                    <a:p>
                      <a:endParaRPr lang="lt-LT" dirty="0"/>
                    </a:p>
                  </a:txBody>
                  <a:tcPr/>
                </a:tc>
                <a:tc>
                  <a:txBody>
                    <a:bodyPr/>
                    <a:lstStyle/>
                    <a:p>
                      <a:pPr algn="ctr"/>
                      <a:r>
                        <a:rPr lang="lt-LT" sz="1800" dirty="0">
                          <a:solidFill>
                            <a:schemeClr val="bg1"/>
                          </a:solidFill>
                        </a:rPr>
                        <a:t>Išlaidos</a:t>
                      </a:r>
                      <a:endParaRPr lang="lt-LT" sz="1800" b="1" dirty="0">
                        <a:solidFill>
                          <a:schemeClr val="bg1"/>
                        </a:solidFill>
                      </a:endParaRPr>
                    </a:p>
                  </a:txBody>
                  <a:tcPr marL="91442" marR="91442" marT="45721" marB="45721">
                    <a:solidFill>
                      <a:schemeClr val="accent3"/>
                    </a:solidFill>
                  </a:tcPr>
                </a:tc>
                <a:extLst>
                  <a:ext uri="{0D108BD9-81ED-4DB2-BD59-A6C34878D82A}"/>
                </a:extLst>
              </a:tr>
              <a:tr h="5431473">
                <a:tc>
                  <a:txBody>
                    <a:bodyPr/>
                    <a:lstStyle/>
                    <a:p>
                      <a:r>
                        <a:rPr lang="lt-LT" sz="1800" dirty="0"/>
                        <a:t>Projekto vykdymas</a:t>
                      </a:r>
                    </a:p>
                  </a:txBody>
                  <a:tcPr marL="91442" marR="91442" marT="45721" marB="45721"/>
                </a:tc>
                <a:tc>
                  <a:txBody>
                    <a:bodyPr/>
                    <a:lstStyle/>
                    <a:p>
                      <a:pPr marL="285750" indent="-285750" algn="just">
                        <a:buFont typeface="Arial" panose="020B0604020202020204" pitchFamily="34" charset="0"/>
                        <a:buChar char="•"/>
                      </a:pPr>
                      <a:r>
                        <a:rPr kumimoji="0" lang="lt-LT" sz="1700" b="1" kern="1200" dirty="0" smtClean="0">
                          <a:solidFill>
                            <a:schemeClr val="dk1"/>
                          </a:solidFill>
                          <a:effectLst/>
                          <a:latin typeface="+mn-lt"/>
                          <a:ea typeface="+mn-ea"/>
                          <a:cs typeface="+mn-cs"/>
                        </a:rPr>
                        <a:t>Valstybės ar savivaldybių biudžetinių įstaigų darbuotojui </a:t>
                      </a:r>
                      <a:r>
                        <a:rPr kumimoji="0" lang="lt-LT" sz="1700" kern="1200" dirty="0" smtClean="0">
                          <a:solidFill>
                            <a:schemeClr val="dk1"/>
                          </a:solidFill>
                          <a:effectLst/>
                          <a:latin typeface="+mn-lt"/>
                          <a:ea typeface="+mn-ea"/>
                          <a:cs typeface="+mn-cs"/>
                        </a:rPr>
                        <a:t>mokamo darbo užmokesčio dydis nustatomas vadovaujantis jų darbo užmokesčio dydį reglamentuojančių atitinkamų teisės aktų nuostatomis. </a:t>
                      </a:r>
                    </a:p>
                    <a:p>
                      <a:pPr marL="285750" indent="-285750" algn="just">
                        <a:buFont typeface="Arial" panose="020B0604020202020204" pitchFamily="34" charset="0"/>
                        <a:buChar char="•"/>
                      </a:pPr>
                      <a:r>
                        <a:rPr kumimoji="0" lang="lt-LT" sz="1700" b="1" kern="1200" dirty="0" smtClean="0">
                          <a:solidFill>
                            <a:schemeClr val="dk1"/>
                          </a:solidFill>
                          <a:effectLst/>
                          <a:latin typeface="+mn-lt"/>
                          <a:ea typeface="+mn-ea"/>
                          <a:cs typeface="+mn-cs"/>
                        </a:rPr>
                        <a:t>Kitų įstaigų darbuotojų darbo užmokesčio išlaidos </a:t>
                      </a:r>
                      <a:r>
                        <a:rPr kumimoji="0" lang="lt-LT" sz="1700" kern="1200" dirty="0" smtClean="0">
                          <a:solidFill>
                            <a:schemeClr val="dk1"/>
                          </a:solidFill>
                          <a:effectLst/>
                          <a:latin typeface="+mn-lt"/>
                          <a:ea typeface="+mn-ea"/>
                          <a:cs typeface="+mn-cs"/>
                        </a:rPr>
                        <a:t>neturi viršyti atitinkamos specializacijos ir kvalifikacijos darbuotojų vidutinio darbo užmokesčio, išskyrus tinkamai pagrįstus atvejus. </a:t>
                      </a:r>
                    </a:p>
                    <a:p>
                      <a:pPr marL="285750" indent="-285750" algn="just">
                        <a:buFont typeface="Arial" panose="020B0604020202020204" pitchFamily="34" charset="0"/>
                        <a:buChar char="•"/>
                      </a:pPr>
                      <a:r>
                        <a:rPr kumimoji="0" lang="lt-LT" sz="1700" b="1" kern="1200" dirty="0" smtClean="0">
                          <a:solidFill>
                            <a:schemeClr val="dk1"/>
                          </a:solidFill>
                          <a:effectLst/>
                          <a:latin typeface="+mn-lt"/>
                          <a:ea typeface="+mn-ea"/>
                          <a:cs typeface="+mn-cs"/>
                        </a:rPr>
                        <a:t>Su darbuotojais, vykdančiais tiesiogines projekto veiklas</a:t>
                      </a:r>
                      <a:r>
                        <a:rPr kumimoji="0" lang="lt-LT" sz="1700" kern="1200" dirty="0" smtClean="0">
                          <a:solidFill>
                            <a:schemeClr val="dk1"/>
                          </a:solidFill>
                          <a:effectLst/>
                          <a:latin typeface="+mn-lt"/>
                          <a:ea typeface="+mn-ea"/>
                          <a:cs typeface="+mn-cs"/>
                        </a:rPr>
                        <a:t>, turi būti sudaromos darbo sutartys, kai tas darbas yra pagrindinis arba esamų darbo sutarčių papildymai, kai šalia pagrindinių pareigų sulygstama dėl papildomų funkcijų projekte (tokiu atveju sutartyje turi būti aiškiai įvardyta, kiek laiko dirbama prie projekto, ir nurodomas atlygis).</a:t>
                      </a:r>
                    </a:p>
                    <a:p>
                      <a:pPr marL="285750" indent="-285750" algn="just">
                        <a:buFont typeface="Arial" panose="020B0604020202020204" pitchFamily="34" charset="0"/>
                        <a:buChar char="•"/>
                      </a:pPr>
                      <a:r>
                        <a:rPr kumimoji="0" lang="lt-LT" sz="1700" b="1" kern="1200" dirty="0" smtClean="0">
                          <a:solidFill>
                            <a:schemeClr val="dk1"/>
                          </a:solidFill>
                          <a:effectLst/>
                          <a:latin typeface="+mn-lt"/>
                          <a:ea typeface="+mn-ea"/>
                          <a:cs typeface="+mn-cs"/>
                        </a:rPr>
                        <a:t>Projekto vykdytojo ir partnerio organizacijų darbuotojų darbo užmokesči</a:t>
                      </a:r>
                      <a:r>
                        <a:rPr kumimoji="0" lang="lt-LT" sz="1700" kern="1200" dirty="0" smtClean="0">
                          <a:solidFill>
                            <a:schemeClr val="dk1"/>
                          </a:solidFill>
                          <a:effectLst/>
                          <a:latin typeface="+mn-lt"/>
                          <a:ea typeface="+mn-ea"/>
                          <a:cs typeface="+mn-cs"/>
                        </a:rPr>
                        <a:t>o už kasmetines atostogas ir (ar) kompensacijų už nepanaudotas kasmetines atostogas išlaidos finansuojamos pagal kasmetinių atostogų išmokų fiksuotąsias normas, nustatytas Kasmetinių atostogų ir papildomų poilsio dienų išmokų fiksuotųjų normų nustatymo tyrimo ataskaitoje, kuri skelbiama interneto svetainėje www.esinvesticijos.lt;</a:t>
                      </a:r>
                    </a:p>
                  </a:txBody>
                  <a:tcPr marL="91442" marR="91442" marT="45721" marB="45721"/>
                </a:tc>
                <a:extLst>
                  <a:ext uri="{0D108BD9-81ED-4DB2-BD59-A6C34878D82A}"/>
                </a:extLst>
              </a:tr>
            </a:tbl>
          </a:graphicData>
        </a:graphic>
      </p:graphicFrame>
    </p:spTree>
    <p:extLst>
      <p:ext uri="{BB962C8B-B14F-4D97-AF65-F5344CB8AC3E}">
        <p14:creationId xmlns:p14="http://schemas.microsoft.com/office/powerpoint/2010/main" val="17495310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611560" y="260648"/>
            <a:ext cx="8229600" cy="647700"/>
          </a:xfrm>
        </p:spPr>
        <p:txBody>
          <a:bodyPr>
            <a:noAutofit/>
          </a:bodyPr>
          <a:lstStyle/>
          <a:p>
            <a:pPr>
              <a:defRPr/>
            </a:pPr>
            <a:r>
              <a:rPr lang="lt-LT" altLang="lt-LT" sz="3200" dirty="0" smtClean="0">
                <a:solidFill>
                  <a:srgbClr val="0000CC"/>
                </a:solidFill>
              </a:rPr>
              <a:t>TINKAMOS FINANSUOTI IŠLAIDOS (VII)</a:t>
            </a:r>
          </a:p>
        </p:txBody>
      </p:sp>
      <p:sp>
        <p:nvSpPr>
          <p:cNvPr id="39939"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nvGraphicFramePr>
        <p:xfrm>
          <a:off x="0" y="860425"/>
          <a:ext cx="9144000" cy="6132513"/>
        </p:xfrm>
        <a:graphic>
          <a:graphicData uri="http://schemas.openxmlformats.org/drawingml/2006/table">
            <a:tbl>
              <a:tblPr firstRow="1" bandRow="1">
                <a:tableStyleId>{F5AB1C69-6EDB-4FF4-983F-18BD219EF322}</a:tableStyleId>
              </a:tblPr>
              <a:tblGrid>
                <a:gridCol w="1511406">
                  <a:extLst>
                    <a:ext uri="{9D8B030D-6E8A-4147-A177-3AD203B41FA5}"/>
                  </a:extLst>
                </a:gridCol>
                <a:gridCol w="7632594">
                  <a:extLst>
                    <a:ext uri="{9D8B030D-6E8A-4147-A177-3AD203B41FA5}"/>
                  </a:extLst>
                </a:gridCol>
              </a:tblGrid>
              <a:tr h="433974">
                <a:tc rowSpan="2">
                  <a:txBody>
                    <a:bodyPr/>
                    <a:lstStyle/>
                    <a:p>
                      <a:pPr algn="ctr"/>
                      <a:r>
                        <a:rPr lang="lt-LT" sz="1800" dirty="0"/>
                        <a:t>Išlaidų kategorija</a:t>
                      </a:r>
                      <a:endParaRPr lang="lt-LT" sz="1800" b="1" dirty="0"/>
                    </a:p>
                  </a:txBody>
                  <a:tcPr marL="91447" marR="91447" marT="45722" marB="45722"/>
                </a:tc>
                <a:tc>
                  <a:txBody>
                    <a:bodyPr/>
                    <a:lstStyle/>
                    <a:p>
                      <a:pPr algn="ctr"/>
                      <a:r>
                        <a:rPr lang="lt-LT" sz="1800" dirty="0"/>
                        <a:t>Reikalavimai ir paaiškinimai</a:t>
                      </a:r>
                      <a:endParaRPr lang="lt-LT" sz="1800" b="1" dirty="0"/>
                    </a:p>
                  </a:txBody>
                  <a:tcPr marL="91447" marR="91447" marT="45722" marB="45722"/>
                </a:tc>
                <a:extLst>
                  <a:ext uri="{0D108BD9-81ED-4DB2-BD59-A6C34878D82A}"/>
                </a:extLst>
              </a:tr>
              <a:tr h="394524">
                <a:tc vMerge="1">
                  <a:txBody>
                    <a:bodyPr/>
                    <a:lstStyle/>
                    <a:p>
                      <a:endParaRPr lang="lt-LT" dirty="0"/>
                    </a:p>
                  </a:txBody>
                  <a:tcPr/>
                </a:tc>
                <a:tc>
                  <a:txBody>
                    <a:bodyPr/>
                    <a:lstStyle/>
                    <a:p>
                      <a:pPr algn="ctr"/>
                      <a:r>
                        <a:rPr lang="lt-LT" sz="1800" dirty="0">
                          <a:solidFill>
                            <a:schemeClr val="bg1"/>
                          </a:solidFill>
                        </a:rPr>
                        <a:t>Išlaidos</a:t>
                      </a:r>
                      <a:endParaRPr lang="lt-LT" sz="1800" b="1" dirty="0">
                        <a:solidFill>
                          <a:schemeClr val="bg1"/>
                        </a:solidFill>
                      </a:endParaRPr>
                    </a:p>
                  </a:txBody>
                  <a:tcPr marL="91447" marR="91447" marT="45722" marB="45722">
                    <a:solidFill>
                      <a:schemeClr val="accent3"/>
                    </a:solidFill>
                  </a:tcPr>
                </a:tc>
                <a:extLst>
                  <a:ext uri="{0D108BD9-81ED-4DB2-BD59-A6C34878D82A}"/>
                </a:extLst>
              </a:tr>
              <a:tr h="5304015">
                <a:tc>
                  <a:txBody>
                    <a:bodyPr/>
                    <a:lstStyle/>
                    <a:p>
                      <a:r>
                        <a:rPr lang="lt-LT" sz="1800" dirty="0"/>
                        <a:t>Projekto vykdymas</a:t>
                      </a:r>
                    </a:p>
                  </a:txBody>
                  <a:tcPr marL="91447" marR="91447" marT="45722" marB="45722"/>
                </a:tc>
                <a:tc>
                  <a:txBody>
                    <a:bodyPr/>
                    <a:lstStyle/>
                    <a:p>
                      <a:pPr algn="just"/>
                      <a:r>
                        <a:rPr kumimoji="0" lang="lt-LT" sz="1800" kern="1200" dirty="0" smtClean="0">
                          <a:solidFill>
                            <a:schemeClr val="dk1"/>
                          </a:solidFill>
                          <a:effectLst/>
                          <a:latin typeface="+mn-lt"/>
                          <a:ea typeface="+mn-ea"/>
                          <a:cs typeface="+mn-cs"/>
                        </a:rPr>
                        <a:t>Projekto veiklas vykdančių </a:t>
                      </a:r>
                      <a:r>
                        <a:rPr kumimoji="0" lang="lt-LT" sz="1800" b="1" kern="1200" dirty="0" smtClean="0">
                          <a:solidFill>
                            <a:schemeClr val="dk1"/>
                          </a:solidFill>
                          <a:effectLst/>
                          <a:latin typeface="+mn-lt"/>
                          <a:ea typeface="+mn-ea"/>
                          <a:cs typeface="+mn-cs"/>
                        </a:rPr>
                        <a:t>savanorių savanoriška veikla</a:t>
                      </a:r>
                      <a:r>
                        <a:rPr kumimoji="0" lang="lt-LT" sz="1800" kern="1200" dirty="0" smtClean="0">
                          <a:solidFill>
                            <a:schemeClr val="dk1"/>
                          </a:solidFill>
                          <a:effectLst/>
                          <a:latin typeface="+mn-lt"/>
                          <a:ea typeface="+mn-ea"/>
                          <a:cs typeface="+mn-cs"/>
                        </a:rPr>
                        <a:t>, tiesiogiai susijusi su projekto veiklų vykdymu; </a:t>
                      </a:r>
                    </a:p>
                    <a:p>
                      <a:pPr algn="just"/>
                      <a:endParaRPr kumimoji="0" lang="lt-LT" sz="1800" kern="1200" dirty="0" smtClean="0">
                        <a:solidFill>
                          <a:schemeClr val="dk1"/>
                        </a:solidFill>
                        <a:effectLst/>
                        <a:latin typeface="+mn-lt"/>
                        <a:ea typeface="+mn-ea"/>
                        <a:cs typeface="+mn-cs"/>
                      </a:endParaRPr>
                    </a:p>
                    <a:p>
                      <a:pPr algn="just"/>
                      <a:r>
                        <a:rPr kumimoji="0" lang="lt-LT" sz="1800" b="1" kern="1200" dirty="0" smtClean="0">
                          <a:solidFill>
                            <a:schemeClr val="dk1"/>
                          </a:solidFill>
                          <a:effectLst/>
                          <a:latin typeface="+mn-lt"/>
                          <a:ea typeface="+mn-ea"/>
                          <a:cs typeface="+mn-cs"/>
                        </a:rPr>
                        <a:t>Šios išlaidos yra tinkamos tik kaip projekto vykdytojo nepiniginis nuosavas įnašas</a:t>
                      </a:r>
                      <a:r>
                        <a:rPr kumimoji="0" lang="lt-LT" sz="1800" kern="1200" dirty="0" smtClean="0">
                          <a:solidFill>
                            <a:schemeClr val="dk1"/>
                          </a:solidFill>
                          <a:effectLst/>
                          <a:latin typeface="+mn-lt"/>
                          <a:ea typeface="+mn-ea"/>
                          <a:cs typeface="+mn-cs"/>
                        </a:rPr>
                        <a:t>, kuris apskaičiuojamas taikant fiksuotąjį įkainį, kurio dydis nustatytas Projektą vykdančio personalo savanoriško darbo įnašo Priemonėje Nr. 08.61-ESFA-V-911 „Vietos plėtros strategijų įgyvendinimas“, fiksuotojo įkainio nustatymo tyrimo ataskaitoje, kuri skelbiama interneto svetainėje www.esinvesticijos.lt;</a:t>
                      </a:r>
                      <a:endParaRPr lang="lt-LT" sz="1800" dirty="0"/>
                    </a:p>
                  </a:txBody>
                  <a:tcPr marL="91447" marR="91447" marT="45722" marB="45722"/>
                </a:tc>
                <a:extLst>
                  <a:ext uri="{0D108BD9-81ED-4DB2-BD59-A6C34878D82A}"/>
                </a:extLst>
              </a:tr>
            </a:tbl>
          </a:graphicData>
        </a:graphic>
      </p:graphicFrame>
    </p:spTree>
    <p:extLst>
      <p:ext uri="{BB962C8B-B14F-4D97-AF65-F5344CB8AC3E}">
        <p14:creationId xmlns:p14="http://schemas.microsoft.com/office/powerpoint/2010/main" val="31223928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582612" y="213316"/>
            <a:ext cx="8229600" cy="647700"/>
          </a:xfrm>
        </p:spPr>
        <p:txBody>
          <a:bodyPr>
            <a:noAutofit/>
          </a:bodyPr>
          <a:lstStyle/>
          <a:p>
            <a:pPr>
              <a:defRPr/>
            </a:pPr>
            <a:r>
              <a:rPr lang="lt-LT" altLang="lt-LT" sz="3200" dirty="0" smtClean="0">
                <a:solidFill>
                  <a:srgbClr val="0000CC"/>
                </a:solidFill>
              </a:rPr>
              <a:t>TINKAMOS FINANSUOTI IŠLAIDOS (VIII)</a:t>
            </a:r>
          </a:p>
        </p:txBody>
      </p:sp>
      <p:sp>
        <p:nvSpPr>
          <p:cNvPr id="40963"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nvGraphicFramePr>
        <p:xfrm>
          <a:off x="0" y="860425"/>
          <a:ext cx="9144000" cy="6132513"/>
        </p:xfrm>
        <a:graphic>
          <a:graphicData uri="http://schemas.openxmlformats.org/drawingml/2006/table">
            <a:tbl>
              <a:tblPr firstRow="1" bandRow="1">
                <a:tableStyleId>{F5AB1C69-6EDB-4FF4-983F-18BD219EF322}</a:tableStyleId>
              </a:tblPr>
              <a:tblGrid>
                <a:gridCol w="1511406">
                  <a:extLst>
                    <a:ext uri="{9D8B030D-6E8A-4147-A177-3AD203B41FA5}"/>
                  </a:extLst>
                </a:gridCol>
                <a:gridCol w="7632594">
                  <a:extLst>
                    <a:ext uri="{9D8B030D-6E8A-4147-A177-3AD203B41FA5}"/>
                  </a:extLst>
                </a:gridCol>
              </a:tblGrid>
              <a:tr h="433974">
                <a:tc rowSpan="2">
                  <a:txBody>
                    <a:bodyPr/>
                    <a:lstStyle/>
                    <a:p>
                      <a:pPr algn="ctr"/>
                      <a:r>
                        <a:rPr lang="lt-LT" sz="1800" dirty="0"/>
                        <a:t>Išlaidų kategorija</a:t>
                      </a:r>
                      <a:endParaRPr lang="lt-LT" sz="1800" b="1" dirty="0"/>
                    </a:p>
                  </a:txBody>
                  <a:tcPr marL="91447" marR="91447" marT="45722" marB="45722"/>
                </a:tc>
                <a:tc>
                  <a:txBody>
                    <a:bodyPr/>
                    <a:lstStyle/>
                    <a:p>
                      <a:pPr algn="ctr"/>
                      <a:r>
                        <a:rPr lang="lt-LT" sz="1800" dirty="0"/>
                        <a:t>Reikalavimai ir paaiškinimai</a:t>
                      </a:r>
                      <a:endParaRPr lang="lt-LT" sz="1800" b="1" dirty="0"/>
                    </a:p>
                  </a:txBody>
                  <a:tcPr marL="91447" marR="91447" marT="45722" marB="45722"/>
                </a:tc>
                <a:extLst>
                  <a:ext uri="{0D108BD9-81ED-4DB2-BD59-A6C34878D82A}"/>
                </a:extLst>
              </a:tr>
              <a:tr h="394524">
                <a:tc vMerge="1">
                  <a:txBody>
                    <a:bodyPr/>
                    <a:lstStyle/>
                    <a:p>
                      <a:endParaRPr lang="lt-LT" dirty="0"/>
                    </a:p>
                  </a:txBody>
                  <a:tcPr/>
                </a:tc>
                <a:tc>
                  <a:txBody>
                    <a:bodyPr/>
                    <a:lstStyle/>
                    <a:p>
                      <a:pPr algn="ctr"/>
                      <a:r>
                        <a:rPr lang="lt-LT" sz="1800" dirty="0">
                          <a:solidFill>
                            <a:schemeClr val="bg1"/>
                          </a:solidFill>
                        </a:rPr>
                        <a:t>Išlaidos</a:t>
                      </a:r>
                      <a:endParaRPr lang="lt-LT" sz="1800" b="1" dirty="0">
                        <a:solidFill>
                          <a:schemeClr val="bg1"/>
                        </a:solidFill>
                      </a:endParaRPr>
                    </a:p>
                  </a:txBody>
                  <a:tcPr marL="91447" marR="91447" marT="45722" marB="45722">
                    <a:solidFill>
                      <a:schemeClr val="accent3"/>
                    </a:solidFill>
                  </a:tcPr>
                </a:tc>
                <a:extLst>
                  <a:ext uri="{0D108BD9-81ED-4DB2-BD59-A6C34878D82A}"/>
                </a:extLst>
              </a:tr>
              <a:tr h="5304015">
                <a:tc>
                  <a:txBody>
                    <a:bodyPr/>
                    <a:lstStyle/>
                    <a:p>
                      <a:r>
                        <a:rPr lang="lt-LT" sz="1800" dirty="0"/>
                        <a:t>Projekto vykdymas</a:t>
                      </a:r>
                    </a:p>
                  </a:txBody>
                  <a:tcPr marL="91447" marR="91447" marT="45722" marB="45722"/>
                </a:tc>
                <a:tc>
                  <a:txBody>
                    <a:bodyPr/>
                    <a:lstStyle/>
                    <a:p>
                      <a:pPr algn="just"/>
                      <a:r>
                        <a:rPr lang="lt-LT" dirty="0" smtClean="0">
                          <a:effectLst/>
                        </a:rPr>
                        <a:t>Projekto veiklų dalyvių –  juridinių asmenų, kurių savininkais ar dalininkais nėra valstybė ar savivaldybė arba kuriuose valstybei ar savivaldybei priklauso ne daugiau kaip 50 procentų balsų visuotiniame akcininkų susirinkime, darbuotojų darbo užmokesčio, apskaičiuoto ir išmokėto už darbo laiką, kurio metu darbuotojai dalyvavo projekto veiklose, ir susijusių darbdavio įsipareigojimų išlaidos (išskyrus tų projekto veiklose dalyvaujančių asmenų darbo užmokesčio išlaidas, kurie gauna darbo užmokestį ar jo dalį iš ES struktūrinės, kitos ES finansinės paramos ir tarptautinės finansinės paramos). </a:t>
                      </a:r>
                    </a:p>
                    <a:p>
                      <a:pPr algn="just"/>
                      <a:endParaRPr lang="lt-LT" dirty="0" smtClean="0">
                        <a:effectLst/>
                      </a:endParaRPr>
                    </a:p>
                    <a:p>
                      <a:pPr algn="just"/>
                      <a:r>
                        <a:rPr lang="lt-LT" b="1" dirty="0" smtClean="0">
                          <a:effectLst/>
                        </a:rPr>
                        <a:t>Šios išlaidos yra tinkamos tik kaip projekto vykdytojo ir (ar) partnerio (-</a:t>
                      </a:r>
                      <a:r>
                        <a:rPr lang="lt-LT" b="1" dirty="0" err="1" smtClean="0">
                          <a:effectLst/>
                        </a:rPr>
                        <a:t>ių</a:t>
                      </a:r>
                      <a:r>
                        <a:rPr lang="lt-LT" b="1" dirty="0" smtClean="0">
                          <a:effectLst/>
                        </a:rPr>
                        <a:t>) nuosavas įnašas</a:t>
                      </a:r>
                      <a:r>
                        <a:rPr lang="lt-LT" dirty="0" smtClean="0">
                          <a:effectLst/>
                        </a:rPr>
                        <a:t> ir apskaičiuojamos pagal fiksuotąjį įkainį, kurio dydis nustatytas Privačių juridinių asmenų projektų dalyvių darbo užmokesčio fiksuotųjų įkainių nustatymo tyrimo ataskaitoje, kuri skelbiama interneto svetainėje www.esinvesticijos.lt;</a:t>
                      </a:r>
                      <a:endParaRPr lang="lt-LT" dirty="0">
                        <a:effectLst/>
                      </a:endParaRPr>
                    </a:p>
                  </a:txBody>
                  <a:tcPr marL="91447" marR="91447" marT="45722" marB="45722"/>
                </a:tc>
                <a:extLst>
                  <a:ext uri="{0D108BD9-81ED-4DB2-BD59-A6C34878D82A}"/>
                </a:extLst>
              </a:tr>
            </a:tbl>
          </a:graphicData>
        </a:graphic>
      </p:graphicFrame>
    </p:spTree>
    <p:extLst>
      <p:ext uri="{BB962C8B-B14F-4D97-AF65-F5344CB8AC3E}">
        <p14:creationId xmlns:p14="http://schemas.microsoft.com/office/powerpoint/2010/main" val="29186745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611560" y="44450"/>
            <a:ext cx="8229600" cy="647700"/>
          </a:xfrm>
        </p:spPr>
        <p:txBody>
          <a:bodyPr>
            <a:noAutofit/>
          </a:bodyPr>
          <a:lstStyle/>
          <a:p>
            <a:pPr algn="ctr">
              <a:defRPr/>
            </a:pPr>
            <a:r>
              <a:rPr lang="lt-LT" altLang="lt-LT" sz="2800" dirty="0" smtClean="0">
                <a:solidFill>
                  <a:srgbClr val="0000CC"/>
                </a:solidFill>
              </a:rPr>
              <a:t>TINKAMOS FINANSUOTI IŠLAIDOS (IX)</a:t>
            </a:r>
          </a:p>
        </p:txBody>
      </p:sp>
      <p:sp>
        <p:nvSpPr>
          <p:cNvPr id="41987"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nvGraphicFramePr>
        <p:xfrm>
          <a:off x="-12700" y="536575"/>
          <a:ext cx="9156700" cy="6321425"/>
        </p:xfrm>
        <a:graphic>
          <a:graphicData uri="http://schemas.openxmlformats.org/drawingml/2006/table">
            <a:tbl>
              <a:tblPr firstRow="1" bandRow="1">
                <a:tableStyleId>{F5AB1C69-6EDB-4FF4-983F-18BD219EF322}</a:tableStyleId>
              </a:tblPr>
              <a:tblGrid>
                <a:gridCol w="1513506">
                  <a:extLst>
                    <a:ext uri="{9D8B030D-6E8A-4147-A177-3AD203B41FA5}"/>
                  </a:extLst>
                </a:gridCol>
                <a:gridCol w="7643194">
                  <a:extLst>
                    <a:ext uri="{9D8B030D-6E8A-4147-A177-3AD203B41FA5}"/>
                  </a:extLst>
                </a:gridCol>
              </a:tblGrid>
              <a:tr h="447343">
                <a:tc rowSpan="2">
                  <a:txBody>
                    <a:bodyPr/>
                    <a:lstStyle/>
                    <a:p>
                      <a:pPr algn="ctr"/>
                      <a:r>
                        <a:rPr lang="lt-LT" sz="1800" dirty="0"/>
                        <a:t>Išlaidų kategorija</a:t>
                      </a:r>
                      <a:endParaRPr lang="lt-LT" sz="1800" b="1" dirty="0"/>
                    </a:p>
                  </a:txBody>
                  <a:tcPr marL="91443" marR="91443" marT="45722" marB="45722"/>
                </a:tc>
                <a:tc>
                  <a:txBody>
                    <a:bodyPr/>
                    <a:lstStyle/>
                    <a:p>
                      <a:pPr algn="ctr"/>
                      <a:r>
                        <a:rPr lang="lt-LT" sz="1800" dirty="0"/>
                        <a:t>Reikalavimai ir paaiškinimai</a:t>
                      </a:r>
                      <a:endParaRPr lang="lt-LT" sz="1800" b="1" dirty="0"/>
                    </a:p>
                  </a:txBody>
                  <a:tcPr marL="91443" marR="91443" marT="45722" marB="45722"/>
                </a:tc>
                <a:extLst>
                  <a:ext uri="{0D108BD9-81ED-4DB2-BD59-A6C34878D82A}"/>
                </a:extLst>
              </a:tr>
              <a:tr h="406677">
                <a:tc vMerge="1">
                  <a:txBody>
                    <a:bodyPr/>
                    <a:lstStyle/>
                    <a:p>
                      <a:endParaRPr lang="lt-LT" dirty="0"/>
                    </a:p>
                  </a:txBody>
                  <a:tcPr/>
                </a:tc>
                <a:tc>
                  <a:txBody>
                    <a:bodyPr/>
                    <a:lstStyle/>
                    <a:p>
                      <a:pPr algn="ctr"/>
                      <a:r>
                        <a:rPr lang="lt-LT" sz="1800" dirty="0">
                          <a:solidFill>
                            <a:schemeClr val="bg1"/>
                          </a:solidFill>
                        </a:rPr>
                        <a:t>Išlaidos</a:t>
                      </a:r>
                      <a:endParaRPr lang="lt-LT" sz="1800" b="1" dirty="0">
                        <a:solidFill>
                          <a:schemeClr val="bg1"/>
                        </a:solidFill>
                      </a:endParaRPr>
                    </a:p>
                  </a:txBody>
                  <a:tcPr marL="91443" marR="91443" marT="45722" marB="45722">
                    <a:solidFill>
                      <a:schemeClr val="accent3"/>
                    </a:solidFill>
                  </a:tcPr>
                </a:tc>
                <a:extLst>
                  <a:ext uri="{0D108BD9-81ED-4DB2-BD59-A6C34878D82A}"/>
                </a:extLst>
              </a:tr>
              <a:tr h="5467405">
                <a:tc>
                  <a:txBody>
                    <a:bodyPr/>
                    <a:lstStyle/>
                    <a:p>
                      <a:r>
                        <a:rPr lang="lt-LT" sz="1800" dirty="0"/>
                        <a:t>Projekto vykdymas</a:t>
                      </a:r>
                    </a:p>
                  </a:txBody>
                  <a:tcPr marL="91443" marR="91443" marT="45722" marB="45722"/>
                </a:tc>
                <a:tc>
                  <a:txBody>
                    <a:bodyPr/>
                    <a:lstStyle/>
                    <a:p>
                      <a:pPr algn="just"/>
                      <a:r>
                        <a:rPr kumimoji="0" lang="lt-LT" sz="1700" kern="1200" dirty="0" smtClean="0">
                          <a:solidFill>
                            <a:schemeClr val="dk1"/>
                          </a:solidFill>
                          <a:effectLst/>
                          <a:latin typeface="+mn-lt"/>
                          <a:ea typeface="+mn-ea"/>
                          <a:cs typeface="+mn-cs"/>
                        </a:rPr>
                        <a:t>Projekto veiklų dalyvių – viešojo valdymo institucijų (t. y. biudžetinių įstaigų, kurios savininkė yra valstybė ar savivaldybė, valstybės ar savivaldybės įmonė, viešoji įstaiga, kurios savininkė ar dalininkė yra valstybė ar savivaldybė, asociacija, akcinė bendrovė ir uždaroji akcinė bendrovė, kurioje valstybei ar savivaldybei priklauso daugiau kaip 50 procentų balsų visuotiniame akcininkų susirinkime, teisės aktų įgaliota dalyvauti viešojo valdymo procesuose) darbuotojų darbo užmokesčio, apskaičiuoto ir išmokėto už darbo laiką, kurio metu darbuotojai dalyvavo projekto veiklose, ir susijusių darbdavio įsipareigojimų išlaidos </a:t>
                      </a:r>
                      <a:r>
                        <a:rPr kumimoji="0" lang="lt-LT" sz="1800" kern="1200" dirty="0" smtClean="0">
                          <a:solidFill>
                            <a:schemeClr val="dk1"/>
                          </a:solidFill>
                          <a:effectLst/>
                          <a:latin typeface="+mn-lt"/>
                          <a:ea typeface="+mn-ea"/>
                          <a:cs typeface="+mn-cs"/>
                        </a:rPr>
                        <a:t>(</a:t>
                      </a:r>
                      <a:r>
                        <a:rPr kumimoji="0" lang="lt-LT" sz="1600" kern="1200" dirty="0" smtClean="0">
                          <a:solidFill>
                            <a:schemeClr val="dk1"/>
                          </a:solidFill>
                          <a:effectLst/>
                          <a:latin typeface="+mn-lt"/>
                          <a:ea typeface="+mn-ea"/>
                          <a:cs typeface="+mn-cs"/>
                        </a:rPr>
                        <a:t>išskyrus tų projekto veiklose dalyvaujančių asmenų darbo užmokesčio išlaidas, kurie gauna darbo užmokestį ar jo dalį iš ES struktūrinės, kitos ES finansinės paramos ir tarptautinės finansinės paramos</a:t>
                      </a:r>
                      <a:r>
                        <a:rPr kumimoji="0" lang="lt-LT" sz="1800" kern="1200" dirty="0" smtClean="0">
                          <a:solidFill>
                            <a:schemeClr val="dk1"/>
                          </a:solidFill>
                          <a:effectLst/>
                          <a:latin typeface="+mn-lt"/>
                          <a:ea typeface="+mn-ea"/>
                          <a:cs typeface="+mn-cs"/>
                        </a:rPr>
                        <a:t>). </a:t>
                      </a:r>
                    </a:p>
                    <a:p>
                      <a:pPr algn="just"/>
                      <a:endParaRPr kumimoji="0" lang="lt-LT" sz="1800" kern="1200" dirty="0" smtClean="0">
                        <a:solidFill>
                          <a:schemeClr val="dk1"/>
                        </a:solidFill>
                        <a:effectLst/>
                        <a:latin typeface="+mn-lt"/>
                        <a:ea typeface="+mn-ea"/>
                        <a:cs typeface="+mn-cs"/>
                      </a:endParaRPr>
                    </a:p>
                    <a:p>
                      <a:pPr algn="just"/>
                      <a:r>
                        <a:rPr kumimoji="0" lang="lt-LT" sz="1700" b="1" kern="1200" dirty="0" smtClean="0">
                          <a:solidFill>
                            <a:schemeClr val="dk1"/>
                          </a:solidFill>
                          <a:effectLst/>
                          <a:latin typeface="+mn-lt"/>
                          <a:ea typeface="+mn-ea"/>
                          <a:cs typeface="+mn-cs"/>
                        </a:rPr>
                        <a:t>Šios išlaidos yra tinkamos tik kaip projekto vykdytojo ir (ar) partnerio (-</a:t>
                      </a:r>
                      <a:r>
                        <a:rPr kumimoji="0" lang="lt-LT" sz="1700" b="1" kern="1200" dirty="0" err="1" smtClean="0">
                          <a:solidFill>
                            <a:schemeClr val="dk1"/>
                          </a:solidFill>
                          <a:effectLst/>
                          <a:latin typeface="+mn-lt"/>
                          <a:ea typeface="+mn-ea"/>
                          <a:cs typeface="+mn-cs"/>
                        </a:rPr>
                        <a:t>ių</a:t>
                      </a:r>
                      <a:r>
                        <a:rPr kumimoji="0" lang="lt-LT" sz="1700" b="1" kern="1200" dirty="0" smtClean="0">
                          <a:solidFill>
                            <a:schemeClr val="dk1"/>
                          </a:solidFill>
                          <a:effectLst/>
                          <a:latin typeface="+mn-lt"/>
                          <a:ea typeface="+mn-ea"/>
                          <a:cs typeface="+mn-cs"/>
                        </a:rPr>
                        <a:t>) nuosavas įnašas </a:t>
                      </a:r>
                      <a:r>
                        <a:rPr kumimoji="0" lang="lt-LT" sz="1700" kern="1200" dirty="0" smtClean="0">
                          <a:solidFill>
                            <a:schemeClr val="dk1"/>
                          </a:solidFill>
                          <a:effectLst/>
                          <a:latin typeface="+mn-lt"/>
                          <a:ea typeface="+mn-ea"/>
                          <a:cs typeface="+mn-cs"/>
                        </a:rPr>
                        <a:t>ir apskaičiuojamos pagal fiksuotąjį įkainį, kurio dydis nustatytas Viešojo valdymo institucijų projektų dalyvių darbo užmokesčio fiksuotųjų įkainių nustatymo tyrimo ataskaitoje, kuri skelbiama interneto svetainėje www.esinvesticijos.lt;</a:t>
                      </a:r>
                      <a:endParaRPr lang="lt-LT" sz="1700" dirty="0">
                        <a:effectLst/>
                      </a:endParaRPr>
                    </a:p>
                  </a:txBody>
                  <a:tcPr marL="91443" marR="91443" marT="45722" marB="45722"/>
                </a:tc>
                <a:extLst>
                  <a:ext uri="{0D108BD9-81ED-4DB2-BD59-A6C34878D82A}"/>
                </a:extLst>
              </a:tr>
            </a:tbl>
          </a:graphicData>
        </a:graphic>
      </p:graphicFrame>
    </p:spTree>
    <p:extLst>
      <p:ext uri="{BB962C8B-B14F-4D97-AF65-F5344CB8AC3E}">
        <p14:creationId xmlns:p14="http://schemas.microsoft.com/office/powerpoint/2010/main" val="24751140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582612" y="213316"/>
            <a:ext cx="8229600" cy="647700"/>
          </a:xfrm>
        </p:spPr>
        <p:txBody>
          <a:bodyPr>
            <a:noAutofit/>
          </a:bodyPr>
          <a:lstStyle/>
          <a:p>
            <a:pPr algn="ctr">
              <a:defRPr/>
            </a:pPr>
            <a:r>
              <a:rPr lang="lt-LT" altLang="lt-LT" sz="3200" dirty="0" smtClean="0">
                <a:solidFill>
                  <a:srgbClr val="0000CC"/>
                </a:solidFill>
              </a:rPr>
              <a:t>TINKAMOS FINANSUOTI IŠLAIDOS (X)</a:t>
            </a:r>
          </a:p>
        </p:txBody>
      </p:sp>
      <p:sp>
        <p:nvSpPr>
          <p:cNvPr id="43011"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nvGraphicFramePr>
        <p:xfrm>
          <a:off x="0" y="742950"/>
          <a:ext cx="8993188" cy="6132513"/>
        </p:xfrm>
        <a:graphic>
          <a:graphicData uri="http://schemas.openxmlformats.org/drawingml/2006/table">
            <a:tbl>
              <a:tblPr firstRow="1" bandRow="1">
                <a:tableStyleId>{F5AB1C69-6EDB-4FF4-983F-18BD219EF322}</a:tableStyleId>
              </a:tblPr>
              <a:tblGrid>
                <a:gridCol w="1486479">
                  <a:extLst>
                    <a:ext uri="{9D8B030D-6E8A-4147-A177-3AD203B41FA5}"/>
                  </a:extLst>
                </a:gridCol>
                <a:gridCol w="7506709">
                  <a:extLst>
                    <a:ext uri="{9D8B030D-6E8A-4147-A177-3AD203B41FA5}"/>
                  </a:extLst>
                </a:gridCol>
              </a:tblGrid>
              <a:tr h="433974">
                <a:tc rowSpan="2">
                  <a:txBody>
                    <a:bodyPr/>
                    <a:lstStyle/>
                    <a:p>
                      <a:pPr algn="ctr"/>
                      <a:r>
                        <a:rPr lang="lt-LT" sz="1800" dirty="0"/>
                        <a:t>Išlaidų kategorija</a:t>
                      </a:r>
                      <a:endParaRPr lang="lt-LT" sz="1800" b="1" dirty="0"/>
                    </a:p>
                  </a:txBody>
                  <a:tcPr marL="91447" marR="91447" marT="45722" marB="45722"/>
                </a:tc>
                <a:tc>
                  <a:txBody>
                    <a:bodyPr/>
                    <a:lstStyle/>
                    <a:p>
                      <a:pPr algn="ctr"/>
                      <a:r>
                        <a:rPr lang="lt-LT" sz="1800" dirty="0"/>
                        <a:t>Reikalavimai ir paaiškinimai</a:t>
                      </a:r>
                      <a:endParaRPr lang="lt-LT" sz="1800" b="1" dirty="0"/>
                    </a:p>
                  </a:txBody>
                  <a:tcPr marL="91447" marR="91447" marT="45722" marB="45722"/>
                </a:tc>
                <a:extLst>
                  <a:ext uri="{0D108BD9-81ED-4DB2-BD59-A6C34878D82A}"/>
                </a:extLst>
              </a:tr>
              <a:tr h="394524">
                <a:tc vMerge="1">
                  <a:txBody>
                    <a:bodyPr/>
                    <a:lstStyle/>
                    <a:p>
                      <a:endParaRPr lang="lt-LT" dirty="0"/>
                    </a:p>
                  </a:txBody>
                  <a:tcPr/>
                </a:tc>
                <a:tc>
                  <a:txBody>
                    <a:bodyPr/>
                    <a:lstStyle/>
                    <a:p>
                      <a:pPr algn="ctr"/>
                      <a:r>
                        <a:rPr lang="lt-LT" sz="1800" dirty="0">
                          <a:solidFill>
                            <a:schemeClr val="bg1"/>
                          </a:solidFill>
                        </a:rPr>
                        <a:t>Išlaidos</a:t>
                      </a:r>
                      <a:endParaRPr lang="lt-LT" sz="1800" b="1" dirty="0">
                        <a:solidFill>
                          <a:schemeClr val="bg1"/>
                        </a:solidFill>
                      </a:endParaRPr>
                    </a:p>
                  </a:txBody>
                  <a:tcPr marL="91447" marR="91447" marT="45722" marB="45722">
                    <a:solidFill>
                      <a:schemeClr val="accent3"/>
                    </a:solidFill>
                  </a:tcPr>
                </a:tc>
                <a:extLst>
                  <a:ext uri="{0D108BD9-81ED-4DB2-BD59-A6C34878D82A}"/>
                </a:extLst>
              </a:tr>
              <a:tr h="5304015">
                <a:tc>
                  <a:txBody>
                    <a:bodyPr/>
                    <a:lstStyle/>
                    <a:p>
                      <a:r>
                        <a:rPr lang="lt-LT" sz="1800" dirty="0"/>
                        <a:t>Projekto vykdymas</a:t>
                      </a:r>
                    </a:p>
                  </a:txBody>
                  <a:tcPr marL="91447" marR="91447" marT="45722" marB="45722"/>
                </a:tc>
                <a:tc>
                  <a:txBody>
                    <a:bodyPr/>
                    <a:lstStyle/>
                    <a:p>
                      <a:pPr algn="just"/>
                      <a:r>
                        <a:rPr kumimoji="0" lang="lt-LT" sz="1800" kern="1200" dirty="0" smtClean="0">
                          <a:solidFill>
                            <a:schemeClr val="dk1"/>
                          </a:solidFill>
                          <a:effectLst/>
                          <a:latin typeface="+mn-lt"/>
                          <a:ea typeface="+mn-ea"/>
                          <a:cs typeface="+mn-cs"/>
                        </a:rPr>
                        <a:t>Projekto veikloms vykdyti reikalingo </a:t>
                      </a:r>
                      <a:r>
                        <a:rPr kumimoji="0" lang="lt-LT" sz="1800" b="1" kern="1200" dirty="0" smtClean="0">
                          <a:solidFill>
                            <a:schemeClr val="dk1"/>
                          </a:solidFill>
                          <a:effectLst/>
                          <a:latin typeface="+mn-lt"/>
                          <a:ea typeface="+mn-ea"/>
                          <a:cs typeface="+mn-cs"/>
                        </a:rPr>
                        <a:t>nekilnojamojo turto nuomos išlaidos; </a:t>
                      </a:r>
                    </a:p>
                    <a:p>
                      <a:r>
                        <a:rPr kumimoji="0" lang="lt-LT" sz="1800" kern="1200" dirty="0" smtClean="0">
                          <a:solidFill>
                            <a:schemeClr val="dk1"/>
                          </a:solidFill>
                          <a:effectLst/>
                          <a:latin typeface="+mn-lt"/>
                          <a:ea typeface="+mn-ea"/>
                          <a:cs typeface="+mn-cs"/>
                        </a:rPr>
                        <a:t>Šios išlaidos tinkamos finansuoti, jeigu tenkinamos visos šios sąlygos:</a:t>
                      </a:r>
                    </a:p>
                    <a:p>
                      <a:pPr marL="285750" indent="-285750">
                        <a:buFont typeface="Arial" panose="020B0604020202020204" pitchFamily="34" charset="0"/>
                        <a:buChar char="•"/>
                      </a:pPr>
                      <a:r>
                        <a:rPr kumimoji="0" lang="lt-LT" sz="1800" kern="1200" dirty="0" smtClean="0">
                          <a:solidFill>
                            <a:schemeClr val="dk1"/>
                          </a:solidFill>
                          <a:effectLst/>
                          <a:latin typeface="+mn-lt"/>
                          <a:ea typeface="+mn-ea"/>
                          <a:cs typeface="+mn-cs"/>
                        </a:rPr>
                        <a:t>projekto veiklas (arba jų dalį), kurių vykdymui nuomojamas nekilnojamasis turtas, įgyvendina pats projekto vykdytojas ir (ar) partneris; </a:t>
                      </a:r>
                    </a:p>
                    <a:p>
                      <a:pPr marL="285750" indent="-285750">
                        <a:buFont typeface="Arial" panose="020B0604020202020204" pitchFamily="34" charset="0"/>
                        <a:buChar char="•"/>
                      </a:pPr>
                      <a:r>
                        <a:rPr kumimoji="0" lang="lt-LT" sz="1800" kern="1200" dirty="0" smtClean="0">
                          <a:solidFill>
                            <a:schemeClr val="dk1"/>
                          </a:solidFill>
                          <a:effectLst/>
                          <a:latin typeface="+mn-lt"/>
                          <a:ea typeface="+mn-ea"/>
                          <a:cs typeface="+mn-cs"/>
                        </a:rPr>
                        <a:t>projekto vykdytojas ir (ar) partneris pagrindžia, kad:</a:t>
                      </a:r>
                    </a:p>
                    <a:p>
                      <a:pPr marL="742950" lvl="1" indent="-285750" algn="just">
                        <a:buFont typeface="Wingdings" panose="05000000000000000000" pitchFamily="2" charset="2"/>
                        <a:buChar char="ü"/>
                      </a:pPr>
                      <a:r>
                        <a:rPr kumimoji="0" lang="lt-LT" sz="1800" kern="1200" dirty="0" smtClean="0">
                          <a:solidFill>
                            <a:schemeClr val="dk1"/>
                          </a:solidFill>
                          <a:effectLst/>
                          <a:latin typeface="+mn-lt"/>
                          <a:ea typeface="+mn-ea"/>
                          <a:cs typeface="+mn-cs"/>
                        </a:rPr>
                        <a:t>projekto vykdytojo ar partnerio nuosavybės, patikėjimo ar panaudos teise valdomų patalpų ploto nepakanka projekto veikloms vykdyti arba projekto vykdytojo ar partnerio nuosavybės, patikėjimo ar panaudos teise valdomos patalpos dėl numatomų vykdyti projekto veiklų pobūdžio ir šioms veikloms taikomų teisės aktuose nustatytų reikalavimų yra netinkamos; </a:t>
                      </a:r>
                    </a:p>
                    <a:p>
                      <a:pPr marL="742950" lvl="1" indent="-285750" algn="just">
                        <a:buFont typeface="Wingdings" panose="05000000000000000000" pitchFamily="2" charset="2"/>
                        <a:buChar char="ü"/>
                      </a:pPr>
                      <a:r>
                        <a:rPr lang="lt-LT" dirty="0" smtClean="0">
                          <a:effectLst/>
                        </a:rPr>
                        <a:t>projekto vykdytojas ir partneris, siekdami įgyti teisę projekto veikloms vykdyti reikalingas patalpas valdyti panaudos ir (ar) patikėjimo teise, ėmėsi visų teisėtų priemonių, reikalingų tą teisę įgyti;</a:t>
                      </a:r>
                      <a:endParaRPr lang="lt-LT" dirty="0">
                        <a:effectLst/>
                      </a:endParaRPr>
                    </a:p>
                  </a:txBody>
                  <a:tcPr marL="91447" marR="91447" marT="45722" marB="45722"/>
                </a:tc>
                <a:extLst>
                  <a:ext uri="{0D108BD9-81ED-4DB2-BD59-A6C34878D82A}"/>
                </a:extLst>
              </a:tr>
            </a:tbl>
          </a:graphicData>
        </a:graphic>
      </p:graphicFrame>
    </p:spTree>
    <p:extLst>
      <p:ext uri="{BB962C8B-B14F-4D97-AF65-F5344CB8AC3E}">
        <p14:creationId xmlns:p14="http://schemas.microsoft.com/office/powerpoint/2010/main" val="4953127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611560" y="44450"/>
            <a:ext cx="8229600" cy="647700"/>
          </a:xfrm>
        </p:spPr>
        <p:txBody>
          <a:bodyPr>
            <a:noAutofit/>
          </a:bodyPr>
          <a:lstStyle/>
          <a:p>
            <a:pPr algn="ctr">
              <a:defRPr/>
            </a:pPr>
            <a:r>
              <a:rPr lang="lt-LT" altLang="lt-LT" sz="3200" dirty="0" smtClean="0">
                <a:solidFill>
                  <a:srgbClr val="0000CC"/>
                </a:solidFill>
              </a:rPr>
              <a:t>TINKAMOS FINANSUOTI IŠLAIDOS (XI)</a:t>
            </a:r>
          </a:p>
        </p:txBody>
      </p:sp>
      <p:sp>
        <p:nvSpPr>
          <p:cNvPr id="44035"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extLst>
              <p:ext uri="{D42A27DB-BD31-4B8C-83A1-F6EECF244321}">
                <p14:modId xmlns:p14="http://schemas.microsoft.com/office/powerpoint/2010/main" val="3413242727"/>
              </p:ext>
            </p:extLst>
          </p:nvPr>
        </p:nvGraphicFramePr>
        <p:xfrm>
          <a:off x="7938" y="665163"/>
          <a:ext cx="9144000" cy="6192837"/>
        </p:xfrm>
        <a:graphic>
          <a:graphicData uri="http://schemas.openxmlformats.org/drawingml/2006/table">
            <a:tbl>
              <a:tblPr firstRow="1" bandRow="1">
                <a:tableStyleId>{F5AB1C69-6EDB-4FF4-983F-18BD219EF322}</a:tableStyleId>
              </a:tblPr>
              <a:tblGrid>
                <a:gridCol w="1511406">
                  <a:extLst>
                    <a:ext uri="{9D8B030D-6E8A-4147-A177-3AD203B41FA5}"/>
                  </a:extLst>
                </a:gridCol>
                <a:gridCol w="7632594">
                  <a:extLst>
                    <a:ext uri="{9D8B030D-6E8A-4147-A177-3AD203B41FA5}"/>
                  </a:extLst>
                </a:gridCol>
              </a:tblGrid>
              <a:tr h="438243">
                <a:tc rowSpan="2">
                  <a:txBody>
                    <a:bodyPr/>
                    <a:lstStyle/>
                    <a:p>
                      <a:pPr algn="ctr"/>
                      <a:r>
                        <a:rPr lang="lt-LT" sz="1800" dirty="0"/>
                        <a:t>Išlaidų kategorija</a:t>
                      </a:r>
                      <a:endParaRPr lang="lt-LT" sz="1800" b="1" dirty="0"/>
                    </a:p>
                  </a:txBody>
                  <a:tcPr marL="91447" marR="91447" marT="45723" marB="45723"/>
                </a:tc>
                <a:tc>
                  <a:txBody>
                    <a:bodyPr/>
                    <a:lstStyle/>
                    <a:p>
                      <a:pPr algn="ctr"/>
                      <a:r>
                        <a:rPr lang="lt-LT" sz="1800" dirty="0"/>
                        <a:t>Reikalavimai ir paaiškinimai</a:t>
                      </a:r>
                      <a:endParaRPr lang="lt-LT" sz="1800" b="1" dirty="0"/>
                    </a:p>
                  </a:txBody>
                  <a:tcPr marL="91447" marR="91447" marT="45723" marB="45723"/>
                </a:tc>
                <a:extLst>
                  <a:ext uri="{0D108BD9-81ED-4DB2-BD59-A6C34878D82A}"/>
                </a:extLst>
              </a:tr>
              <a:tr h="398404">
                <a:tc vMerge="1">
                  <a:txBody>
                    <a:bodyPr/>
                    <a:lstStyle/>
                    <a:p>
                      <a:endParaRPr lang="lt-LT" dirty="0"/>
                    </a:p>
                  </a:txBody>
                  <a:tcPr/>
                </a:tc>
                <a:tc>
                  <a:txBody>
                    <a:bodyPr/>
                    <a:lstStyle/>
                    <a:p>
                      <a:pPr algn="ctr"/>
                      <a:r>
                        <a:rPr lang="lt-LT" sz="1800" dirty="0">
                          <a:solidFill>
                            <a:schemeClr val="bg1"/>
                          </a:solidFill>
                        </a:rPr>
                        <a:t>Išlaidos</a:t>
                      </a:r>
                      <a:endParaRPr lang="lt-LT" sz="1800" b="1" dirty="0">
                        <a:solidFill>
                          <a:schemeClr val="bg1"/>
                        </a:solidFill>
                      </a:endParaRPr>
                    </a:p>
                  </a:txBody>
                  <a:tcPr marL="91447" marR="91447" marT="45723" marB="45723">
                    <a:solidFill>
                      <a:schemeClr val="accent3"/>
                    </a:solidFill>
                  </a:tcPr>
                </a:tc>
                <a:extLst>
                  <a:ext uri="{0D108BD9-81ED-4DB2-BD59-A6C34878D82A}"/>
                </a:extLst>
              </a:tr>
              <a:tr h="5356190">
                <a:tc>
                  <a:txBody>
                    <a:bodyPr/>
                    <a:lstStyle/>
                    <a:p>
                      <a:r>
                        <a:rPr lang="lt-LT" sz="1800" dirty="0"/>
                        <a:t>Projekto vykdymas</a:t>
                      </a:r>
                    </a:p>
                  </a:txBody>
                  <a:tcPr marL="91447" marR="91447" marT="45723" marB="45723"/>
                </a:tc>
                <a:tc>
                  <a:txBody>
                    <a:bodyPr/>
                    <a:lstStyle/>
                    <a:p>
                      <a:pPr algn="just"/>
                      <a:r>
                        <a:rPr lang="lt-LT" sz="1800" dirty="0" smtClean="0">
                          <a:effectLst/>
                        </a:rPr>
                        <a:t>Projekto veikloms vykdyti reikalingo ir projekto vykdytojo ar partnerio nuosavybės, nuomos, panaudos ar patikėjimo teise valdomo </a:t>
                      </a:r>
                      <a:r>
                        <a:rPr lang="lt-LT" sz="1800" b="1" dirty="0" smtClean="0">
                          <a:effectLst/>
                        </a:rPr>
                        <a:t>nekilnojamojo turto (patalpų) eksploatavimo išlaidos </a:t>
                      </a:r>
                      <a:r>
                        <a:rPr lang="lt-LT" sz="1800" dirty="0" smtClean="0">
                          <a:effectLst/>
                        </a:rPr>
                        <a:t>(komunalinių paslaugų, šildymo, patalpų tvarkymo ir pan. išlaidos); </a:t>
                      </a:r>
                    </a:p>
                    <a:p>
                      <a:pPr algn="just"/>
                      <a:r>
                        <a:rPr lang="lt-LT" sz="1800" dirty="0" smtClean="0">
                          <a:effectLst/>
                        </a:rPr>
                        <a:t>Šios išlaidos </a:t>
                      </a:r>
                      <a:r>
                        <a:rPr lang="lt-LT" sz="1800" b="1" u="sng" dirty="0" smtClean="0">
                          <a:effectLst/>
                        </a:rPr>
                        <a:t>tinkamos finansuoti tuo atveju, kai projekto veiklas (arba jų dalį) įgyvendina pats projekto vykdytojas ar partneris.</a:t>
                      </a:r>
                    </a:p>
                    <a:p>
                      <a:pPr algn="just"/>
                      <a:endParaRPr kumimoji="0" lang="lt-LT" sz="1800" kern="1200" dirty="0" smtClean="0">
                        <a:solidFill>
                          <a:schemeClr val="dk1"/>
                        </a:solidFill>
                        <a:effectLst/>
                        <a:latin typeface="+mn-lt"/>
                        <a:ea typeface="+mn-ea"/>
                        <a:cs typeface="+mn-cs"/>
                      </a:endParaRPr>
                    </a:p>
                    <a:p>
                      <a:pPr algn="just"/>
                      <a:r>
                        <a:rPr kumimoji="0" lang="lt-LT" sz="1800" kern="1200" dirty="0" smtClean="0">
                          <a:solidFill>
                            <a:schemeClr val="dk1"/>
                          </a:solidFill>
                          <a:effectLst/>
                          <a:latin typeface="+mn-lt"/>
                          <a:ea typeface="+mn-ea"/>
                          <a:cs typeface="+mn-cs"/>
                        </a:rPr>
                        <a:t>Projekto veikloms vykdyti reikalingų baldų, įrangos, įrenginių, įrankių, kompiuterinės technikos, programinės </a:t>
                      </a:r>
                      <a:r>
                        <a:rPr kumimoji="0" lang="lt-LT" sz="1800" b="1" kern="1200" dirty="0" smtClean="0">
                          <a:solidFill>
                            <a:schemeClr val="dk1"/>
                          </a:solidFill>
                          <a:effectLst/>
                          <a:latin typeface="+mn-lt"/>
                          <a:ea typeface="+mn-ea"/>
                          <a:cs typeface="+mn-cs"/>
                        </a:rPr>
                        <a:t>įrangos nuomos išlaidos.</a:t>
                      </a:r>
                      <a:r>
                        <a:rPr kumimoji="0" lang="lt-LT" sz="1800" kern="1200" dirty="0" smtClean="0">
                          <a:solidFill>
                            <a:schemeClr val="dk1"/>
                          </a:solidFill>
                          <a:effectLst/>
                          <a:latin typeface="+mn-lt"/>
                          <a:ea typeface="+mn-ea"/>
                          <a:cs typeface="+mn-cs"/>
                        </a:rPr>
                        <a:t> </a:t>
                      </a:r>
                    </a:p>
                    <a:p>
                      <a:pPr algn="just"/>
                      <a:r>
                        <a:rPr kumimoji="0" lang="lt-LT" sz="1800" kern="1200" dirty="0" smtClean="0">
                          <a:solidFill>
                            <a:schemeClr val="dk1"/>
                          </a:solidFill>
                          <a:effectLst/>
                          <a:latin typeface="+mn-lt"/>
                          <a:ea typeface="+mn-ea"/>
                          <a:cs typeface="+mn-cs"/>
                        </a:rPr>
                        <a:t>Šios išlaidos tinkamos, kai projekto veiklas (ar jų dalį), kurių vykdymui nuomojamas minėtas turtas, </a:t>
                      </a:r>
                      <a:r>
                        <a:rPr kumimoji="0" lang="lt-LT" sz="1800" b="1" u="sng" kern="1200" dirty="0" smtClean="0">
                          <a:solidFill>
                            <a:schemeClr val="dk1"/>
                          </a:solidFill>
                          <a:effectLst/>
                          <a:latin typeface="+mn-lt"/>
                          <a:ea typeface="+mn-ea"/>
                          <a:cs typeface="+mn-cs"/>
                        </a:rPr>
                        <a:t>vykdo pats projekto vykdytojas ar partneris arba tuo atveju, kai vykdoma savanoriška veikla</a:t>
                      </a:r>
                      <a:r>
                        <a:rPr kumimoji="0" lang="lt-LT" sz="1800" b="1" u="sng" kern="1200" baseline="0" dirty="0" smtClean="0">
                          <a:solidFill>
                            <a:schemeClr val="dk1"/>
                          </a:solidFill>
                          <a:effectLst/>
                          <a:latin typeface="+mn-lt"/>
                          <a:ea typeface="+mn-ea"/>
                          <a:cs typeface="+mn-cs"/>
                        </a:rPr>
                        <a:t> bei praktinių darbo įgūdžių įgijimas</a:t>
                      </a:r>
                      <a:r>
                        <a:rPr kumimoji="0" lang="lt-LT" sz="1800" kern="1200" baseline="0" dirty="0" smtClean="0">
                          <a:solidFill>
                            <a:schemeClr val="dk1"/>
                          </a:solidFill>
                          <a:effectLst/>
                          <a:latin typeface="+mn-lt"/>
                          <a:ea typeface="+mn-ea"/>
                          <a:cs typeface="+mn-cs"/>
                        </a:rPr>
                        <a:t> </a:t>
                      </a:r>
                      <a:r>
                        <a:rPr kumimoji="0" lang="lt-LT" sz="1800" kern="1200" dirty="0" smtClean="0">
                          <a:solidFill>
                            <a:schemeClr val="dk1"/>
                          </a:solidFill>
                          <a:effectLst/>
                          <a:latin typeface="+mn-lt"/>
                          <a:ea typeface="+mn-ea"/>
                          <a:cs typeface="+mn-cs"/>
                        </a:rPr>
                        <a:t>– taip pat projekto vykdytoju ar partneriu nesanti </a:t>
                      </a:r>
                      <a:r>
                        <a:rPr kumimoji="0" lang="lt-LT" sz="1800" b="1" u="sng" kern="1200" dirty="0" smtClean="0">
                          <a:solidFill>
                            <a:schemeClr val="dk1"/>
                          </a:solidFill>
                          <a:effectLst/>
                          <a:latin typeface="+mn-lt"/>
                          <a:ea typeface="+mn-ea"/>
                          <a:cs typeface="+mn-cs"/>
                        </a:rPr>
                        <a:t>projekto veiklų dalyvius priimanti organizacija); </a:t>
                      </a:r>
                      <a:endParaRPr lang="lt-LT" sz="1800" b="1" u="sng" dirty="0" smtClean="0">
                        <a:effectLst/>
                      </a:endParaRPr>
                    </a:p>
                  </a:txBody>
                  <a:tcPr marL="91447" marR="91447" marT="45723" marB="45723"/>
                </a:tc>
                <a:extLst>
                  <a:ext uri="{0D108BD9-81ED-4DB2-BD59-A6C34878D82A}"/>
                </a:extLst>
              </a:tr>
            </a:tbl>
          </a:graphicData>
        </a:graphic>
      </p:graphicFrame>
    </p:spTree>
    <p:extLst>
      <p:ext uri="{BB962C8B-B14F-4D97-AF65-F5344CB8AC3E}">
        <p14:creationId xmlns:p14="http://schemas.microsoft.com/office/powerpoint/2010/main" val="31828348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611560" y="44450"/>
            <a:ext cx="8229600" cy="647700"/>
          </a:xfrm>
        </p:spPr>
        <p:txBody>
          <a:bodyPr>
            <a:noAutofit/>
          </a:bodyPr>
          <a:lstStyle/>
          <a:p>
            <a:pPr algn="ctr">
              <a:defRPr/>
            </a:pPr>
            <a:r>
              <a:rPr lang="lt-LT" altLang="lt-LT" sz="3200" dirty="0" smtClean="0">
                <a:solidFill>
                  <a:srgbClr val="0000CC"/>
                </a:solidFill>
              </a:rPr>
              <a:t>TINKAMOS FINANSUOTI IŠLAIDOS (XII)</a:t>
            </a:r>
          </a:p>
        </p:txBody>
      </p:sp>
      <p:sp>
        <p:nvSpPr>
          <p:cNvPr id="44035"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extLst>
              <p:ext uri="{D42A27DB-BD31-4B8C-83A1-F6EECF244321}">
                <p14:modId xmlns:p14="http://schemas.microsoft.com/office/powerpoint/2010/main" val="2946382121"/>
              </p:ext>
            </p:extLst>
          </p:nvPr>
        </p:nvGraphicFramePr>
        <p:xfrm>
          <a:off x="7938" y="665163"/>
          <a:ext cx="9144000" cy="6192837"/>
        </p:xfrm>
        <a:graphic>
          <a:graphicData uri="http://schemas.openxmlformats.org/drawingml/2006/table">
            <a:tbl>
              <a:tblPr firstRow="1" bandRow="1">
                <a:tableStyleId>{F5AB1C69-6EDB-4FF4-983F-18BD219EF322}</a:tableStyleId>
              </a:tblPr>
              <a:tblGrid>
                <a:gridCol w="1511406">
                  <a:extLst>
                    <a:ext uri="{9D8B030D-6E8A-4147-A177-3AD203B41FA5}"/>
                  </a:extLst>
                </a:gridCol>
                <a:gridCol w="7632594">
                  <a:extLst>
                    <a:ext uri="{9D8B030D-6E8A-4147-A177-3AD203B41FA5}"/>
                  </a:extLst>
                </a:gridCol>
              </a:tblGrid>
              <a:tr h="438243">
                <a:tc rowSpan="2">
                  <a:txBody>
                    <a:bodyPr/>
                    <a:lstStyle/>
                    <a:p>
                      <a:pPr algn="ctr"/>
                      <a:r>
                        <a:rPr lang="lt-LT" sz="1800" dirty="0"/>
                        <a:t>Išlaidų kategorija</a:t>
                      </a:r>
                      <a:endParaRPr lang="lt-LT" sz="1800" b="1" dirty="0"/>
                    </a:p>
                  </a:txBody>
                  <a:tcPr marL="91447" marR="91447" marT="45723" marB="45723"/>
                </a:tc>
                <a:tc>
                  <a:txBody>
                    <a:bodyPr/>
                    <a:lstStyle/>
                    <a:p>
                      <a:pPr algn="ctr"/>
                      <a:r>
                        <a:rPr lang="lt-LT" sz="1800" dirty="0"/>
                        <a:t>Reikalavimai ir paaiškinimai</a:t>
                      </a:r>
                      <a:endParaRPr lang="lt-LT" sz="1800" b="1" dirty="0"/>
                    </a:p>
                  </a:txBody>
                  <a:tcPr marL="91447" marR="91447" marT="45723" marB="45723"/>
                </a:tc>
                <a:extLst>
                  <a:ext uri="{0D108BD9-81ED-4DB2-BD59-A6C34878D82A}"/>
                </a:extLst>
              </a:tr>
              <a:tr h="398404">
                <a:tc vMerge="1">
                  <a:txBody>
                    <a:bodyPr/>
                    <a:lstStyle/>
                    <a:p>
                      <a:endParaRPr lang="lt-LT" dirty="0"/>
                    </a:p>
                  </a:txBody>
                  <a:tcPr/>
                </a:tc>
                <a:tc>
                  <a:txBody>
                    <a:bodyPr/>
                    <a:lstStyle/>
                    <a:p>
                      <a:pPr algn="ctr"/>
                      <a:r>
                        <a:rPr lang="lt-LT" sz="1800" dirty="0">
                          <a:solidFill>
                            <a:schemeClr val="bg1"/>
                          </a:solidFill>
                        </a:rPr>
                        <a:t>Išlaidos</a:t>
                      </a:r>
                      <a:endParaRPr lang="lt-LT" sz="1800" b="1" dirty="0">
                        <a:solidFill>
                          <a:schemeClr val="bg1"/>
                        </a:solidFill>
                      </a:endParaRPr>
                    </a:p>
                  </a:txBody>
                  <a:tcPr marL="91447" marR="91447" marT="45723" marB="45723">
                    <a:solidFill>
                      <a:schemeClr val="accent3"/>
                    </a:solidFill>
                  </a:tcPr>
                </a:tc>
                <a:extLst>
                  <a:ext uri="{0D108BD9-81ED-4DB2-BD59-A6C34878D82A}"/>
                </a:extLst>
              </a:tr>
              <a:tr h="5356190">
                <a:tc>
                  <a:txBody>
                    <a:bodyPr/>
                    <a:lstStyle/>
                    <a:p>
                      <a:r>
                        <a:rPr lang="lt-LT" sz="1800" dirty="0"/>
                        <a:t>Projekto vykdymas</a:t>
                      </a:r>
                    </a:p>
                  </a:txBody>
                  <a:tcPr marL="91447" marR="91447" marT="45723" marB="45723"/>
                </a:tc>
                <a:tc>
                  <a:txBody>
                    <a:bodyPr/>
                    <a:lstStyle/>
                    <a:p>
                      <a:pPr algn="just"/>
                      <a:r>
                        <a:rPr kumimoji="0" lang="lt-LT" sz="1800" kern="1200" dirty="0" smtClean="0">
                          <a:solidFill>
                            <a:schemeClr val="dk1"/>
                          </a:solidFill>
                          <a:effectLst/>
                          <a:latin typeface="+mn-lt"/>
                          <a:ea typeface="+mn-ea"/>
                          <a:cs typeface="+mn-cs"/>
                        </a:rPr>
                        <a:t>projekto veikloms vykdyti reikalingų </a:t>
                      </a:r>
                      <a:r>
                        <a:rPr kumimoji="0" lang="lt-LT" sz="1800" b="1" kern="1200" dirty="0" smtClean="0">
                          <a:solidFill>
                            <a:schemeClr val="dk1"/>
                          </a:solidFill>
                          <a:effectLst/>
                          <a:latin typeface="+mn-lt"/>
                          <a:ea typeface="+mn-ea"/>
                          <a:cs typeface="+mn-cs"/>
                        </a:rPr>
                        <a:t>transporto priemonių nuomos ir eksploatavimo išlaidos</a:t>
                      </a:r>
                      <a:r>
                        <a:rPr kumimoji="0" lang="lt-LT" sz="1800" kern="1200" dirty="0" smtClean="0">
                          <a:solidFill>
                            <a:schemeClr val="dk1"/>
                          </a:solidFill>
                          <a:effectLst/>
                          <a:latin typeface="+mn-lt"/>
                          <a:ea typeface="+mn-ea"/>
                          <a:cs typeface="+mn-cs"/>
                        </a:rPr>
                        <a:t>; šios išlaidos </a:t>
                      </a:r>
                      <a:r>
                        <a:rPr kumimoji="0" lang="lt-LT" sz="1800" b="1" u="sng" kern="1200" dirty="0" smtClean="0">
                          <a:solidFill>
                            <a:schemeClr val="dk1"/>
                          </a:solidFill>
                          <a:effectLst/>
                          <a:latin typeface="+mn-lt"/>
                          <a:ea typeface="+mn-ea"/>
                          <a:cs typeface="+mn-cs"/>
                        </a:rPr>
                        <a:t>tinkamos finansuoti tuo atveju, kai projekto vykdytojas ar partneris pats vykdo projekto veiklas (arba jų dalį), kurioms vykdyti nuomojama (-</a:t>
                      </a:r>
                      <a:r>
                        <a:rPr kumimoji="0" lang="lt-LT" sz="1800" b="1" u="sng" kern="1200" dirty="0" err="1" smtClean="0">
                          <a:solidFill>
                            <a:schemeClr val="dk1"/>
                          </a:solidFill>
                          <a:effectLst/>
                          <a:latin typeface="+mn-lt"/>
                          <a:ea typeface="+mn-ea"/>
                          <a:cs typeface="+mn-cs"/>
                        </a:rPr>
                        <a:t>os</a:t>
                      </a:r>
                      <a:r>
                        <a:rPr kumimoji="0" lang="lt-LT" sz="1800" b="1" u="sng" kern="1200" dirty="0" smtClean="0">
                          <a:solidFill>
                            <a:schemeClr val="dk1"/>
                          </a:solidFill>
                          <a:effectLst/>
                          <a:latin typeface="+mn-lt"/>
                          <a:ea typeface="+mn-ea"/>
                          <a:cs typeface="+mn-cs"/>
                        </a:rPr>
                        <a:t>) transporto priemonė (-ės); </a:t>
                      </a:r>
                      <a:r>
                        <a:rPr kumimoji="0" lang="lt-LT" sz="1800" kern="1200" dirty="0" smtClean="0">
                          <a:solidFill>
                            <a:schemeClr val="dk1"/>
                          </a:solidFill>
                          <a:effectLst/>
                          <a:latin typeface="+mn-lt"/>
                          <a:ea typeface="+mn-ea"/>
                          <a:cs typeface="+mn-cs"/>
                        </a:rPr>
                        <a:t>kuro išlaidos apmokamos taikant kuro ir viešojo transporto išlaidų fiksuotuosius įkainius, kurių dydžiai nustatyti Kuro ir viešojo transporto išlaidų fiksuotųjų įkainių nustatymo tyrimo ataskaitoje, kuri skelbiama interneto svetainėje </a:t>
                      </a:r>
                      <a:r>
                        <a:rPr kumimoji="0" lang="lt-LT" sz="1800" kern="1200" dirty="0" err="1" smtClean="0">
                          <a:solidFill>
                            <a:schemeClr val="dk1"/>
                          </a:solidFill>
                          <a:effectLst/>
                          <a:latin typeface="+mn-lt"/>
                          <a:ea typeface="+mn-ea"/>
                          <a:cs typeface="+mn-cs"/>
                          <a:hlinkClick r:id="rId2"/>
                        </a:rPr>
                        <a:t>www.esinvesticijos.lt</a:t>
                      </a:r>
                      <a:r>
                        <a:rPr kumimoji="0" lang="lt-LT" sz="1800" kern="1200" dirty="0" smtClean="0">
                          <a:solidFill>
                            <a:schemeClr val="dk1"/>
                          </a:solidFill>
                          <a:effectLst/>
                          <a:latin typeface="+mn-lt"/>
                          <a:ea typeface="+mn-ea"/>
                          <a:cs typeface="+mn-cs"/>
                        </a:rPr>
                        <a:t>;</a:t>
                      </a:r>
                    </a:p>
                    <a:p>
                      <a:pPr algn="just"/>
                      <a:endParaRPr kumimoji="0" lang="lt-LT" sz="1800" b="1" u="sng" kern="1200" dirty="0" smtClean="0">
                        <a:solidFill>
                          <a:schemeClr val="dk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lt-LT" sz="1800" dirty="0" smtClean="0">
                          <a:effectLst/>
                        </a:rPr>
                        <a:t>Projekto vykdytojui ar partneriui nuosavybės teise priklausančio </a:t>
                      </a:r>
                      <a:r>
                        <a:rPr lang="lt-LT" sz="1800" b="1" dirty="0" smtClean="0">
                          <a:effectLst/>
                        </a:rPr>
                        <a:t>ilgalaikio turto </a:t>
                      </a:r>
                      <a:r>
                        <a:rPr lang="lt-LT" sz="1800" dirty="0" smtClean="0">
                          <a:effectLst/>
                        </a:rPr>
                        <a:t>(baldų, įrangos, įrenginių, įrankių, kompiuterinės technikos), kuris naudojamas projekto veiklų vykdymui, </a:t>
                      </a:r>
                      <a:r>
                        <a:rPr lang="lt-LT" sz="1800" b="1" dirty="0" smtClean="0">
                          <a:effectLst/>
                        </a:rPr>
                        <a:t>nusidėvėjimo išlaidos </a:t>
                      </a:r>
                      <a:r>
                        <a:rPr lang="lt-LT" sz="1800" dirty="0" smtClean="0">
                          <a:effectLst/>
                        </a:rPr>
                        <a:t>(kiek tai susiję su projekto veiklų vykdymu); šios išlaidos tinkamos tuo atveju, jei turtas yra įsigytas nuosavomis lėšomis;</a:t>
                      </a:r>
                    </a:p>
                  </a:txBody>
                  <a:tcPr marL="91447" marR="91447" marT="45723" marB="45723"/>
                </a:tc>
                <a:extLst>
                  <a:ext uri="{0D108BD9-81ED-4DB2-BD59-A6C34878D82A}"/>
                </a:extLst>
              </a:tr>
            </a:tbl>
          </a:graphicData>
        </a:graphic>
      </p:graphicFrame>
    </p:spTree>
    <p:extLst>
      <p:ext uri="{BB962C8B-B14F-4D97-AF65-F5344CB8AC3E}">
        <p14:creationId xmlns:p14="http://schemas.microsoft.com/office/powerpoint/2010/main" val="28897004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43668" y="0"/>
            <a:ext cx="8856663" cy="1152674"/>
          </a:xfrm>
        </p:spPr>
        <p:txBody>
          <a:bodyPr/>
          <a:lstStyle/>
          <a:p>
            <a:pPr algn="ctr">
              <a:defRPr/>
            </a:pPr>
            <a:r>
              <a:rPr lang="lt-LT" altLang="lt-LT" sz="2800" dirty="0" smtClean="0">
                <a:solidFill>
                  <a:srgbClr val="0000CC"/>
                </a:solidFill>
              </a:rPr>
              <a:t>TINKAMOS FINANSUOTI IŠLAIDOS (XIII)</a:t>
            </a:r>
          </a:p>
        </p:txBody>
      </p:sp>
      <p:sp>
        <p:nvSpPr>
          <p:cNvPr id="45059"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nvGraphicFramePr>
        <p:xfrm>
          <a:off x="3175" y="742950"/>
          <a:ext cx="9144000" cy="6121400"/>
        </p:xfrm>
        <a:graphic>
          <a:graphicData uri="http://schemas.openxmlformats.org/drawingml/2006/table">
            <a:tbl>
              <a:tblPr firstRow="1" bandRow="1">
                <a:tableStyleId>{F5AB1C69-6EDB-4FF4-983F-18BD219EF322}</a:tableStyleId>
              </a:tblPr>
              <a:tblGrid>
                <a:gridCol w="1259632">
                  <a:extLst>
                    <a:ext uri="{9D8B030D-6E8A-4147-A177-3AD203B41FA5}"/>
                  </a:extLst>
                </a:gridCol>
                <a:gridCol w="7884368">
                  <a:extLst>
                    <a:ext uri="{9D8B030D-6E8A-4147-A177-3AD203B41FA5}"/>
                  </a:extLst>
                </a:gridCol>
              </a:tblGrid>
              <a:tr h="369929">
                <a:tc rowSpan="2">
                  <a:txBody>
                    <a:bodyPr/>
                    <a:lstStyle/>
                    <a:p>
                      <a:pPr algn="ctr"/>
                      <a:r>
                        <a:rPr lang="lt-LT" sz="1800" dirty="0"/>
                        <a:t>Išlaidų kategorija</a:t>
                      </a:r>
                      <a:endParaRPr lang="lt-LT" sz="1800" b="1" dirty="0"/>
                    </a:p>
                  </a:txBody>
                  <a:tcPr marT="45713" marB="45713"/>
                </a:tc>
                <a:tc>
                  <a:txBody>
                    <a:bodyPr/>
                    <a:lstStyle/>
                    <a:p>
                      <a:pPr algn="ctr"/>
                      <a:r>
                        <a:rPr lang="lt-LT" sz="1800" dirty="0"/>
                        <a:t>Reikalavimai ir paaiškinimai</a:t>
                      </a:r>
                      <a:endParaRPr lang="lt-LT" sz="1800" b="1" dirty="0"/>
                    </a:p>
                  </a:txBody>
                  <a:tcPr marT="45713" marB="45713"/>
                </a:tc>
                <a:extLst>
                  <a:ext uri="{0D108BD9-81ED-4DB2-BD59-A6C34878D82A}"/>
                </a:extLst>
              </a:tr>
              <a:tr h="554895">
                <a:tc vMerge="1">
                  <a:txBody>
                    <a:bodyPr/>
                    <a:lstStyle/>
                    <a:p>
                      <a:endParaRPr lang="lt-LT" dirty="0"/>
                    </a:p>
                  </a:txBody>
                  <a:tcPr/>
                </a:tc>
                <a:tc>
                  <a:txBody>
                    <a:bodyPr/>
                    <a:lstStyle/>
                    <a:p>
                      <a:pPr algn="ctr"/>
                      <a:r>
                        <a:rPr lang="lt-LT" sz="1800" dirty="0">
                          <a:solidFill>
                            <a:schemeClr val="bg1"/>
                          </a:solidFill>
                        </a:rPr>
                        <a:t>Išlaidos</a:t>
                      </a:r>
                      <a:endParaRPr lang="lt-LT" sz="1800" b="1" dirty="0">
                        <a:solidFill>
                          <a:schemeClr val="bg1"/>
                        </a:solidFill>
                      </a:endParaRPr>
                    </a:p>
                  </a:txBody>
                  <a:tcPr marT="45713" marB="45713">
                    <a:solidFill>
                      <a:schemeClr val="accent3"/>
                    </a:solidFill>
                  </a:tcPr>
                </a:tc>
                <a:extLst>
                  <a:ext uri="{0D108BD9-81ED-4DB2-BD59-A6C34878D82A}"/>
                </a:extLst>
              </a:tr>
              <a:tr h="5196576">
                <a:tc>
                  <a:txBody>
                    <a:bodyPr/>
                    <a:lstStyle/>
                    <a:p>
                      <a:r>
                        <a:rPr lang="lt-LT" sz="1700" dirty="0" smtClean="0"/>
                        <a:t>Projekto vykdymas</a:t>
                      </a:r>
                      <a:endParaRPr lang="lt-LT" sz="1700" dirty="0"/>
                    </a:p>
                  </a:txBody>
                  <a:tcPr marT="45713" marB="45713"/>
                </a:tc>
                <a:tc>
                  <a:txBody>
                    <a:bodyPr/>
                    <a:lstStyle/>
                    <a:p>
                      <a:pPr algn="just"/>
                      <a:r>
                        <a:rPr lang="lt-LT" sz="1800" dirty="0" smtClean="0">
                          <a:effectLst/>
                        </a:rPr>
                        <a:t> </a:t>
                      </a:r>
                    </a:p>
                    <a:p>
                      <a:pPr algn="just"/>
                      <a:r>
                        <a:rPr lang="lt-LT" sz="1800" dirty="0" smtClean="0">
                          <a:effectLst/>
                        </a:rPr>
                        <a:t>Projekto veiklas vykdančių savanorių ir neformaliojo švietimo veiklų dalyvių (savanorių) </a:t>
                      </a:r>
                      <a:r>
                        <a:rPr lang="lt-LT" sz="1800" b="1" dirty="0" smtClean="0">
                          <a:effectLst/>
                        </a:rPr>
                        <a:t>mokymų</a:t>
                      </a:r>
                      <a:r>
                        <a:rPr lang="lt-LT" sz="1800" dirty="0" smtClean="0">
                          <a:effectLst/>
                        </a:rPr>
                        <a:t>, reikalingų savanorius parengti savanoriškos veiklos atlikimui, išlaidos;</a:t>
                      </a:r>
                    </a:p>
                    <a:p>
                      <a:pPr algn="just"/>
                      <a:r>
                        <a:rPr lang="lt-LT" sz="1800" dirty="0" smtClean="0">
                          <a:effectLst/>
                        </a:rPr>
                        <a:t> </a:t>
                      </a:r>
                    </a:p>
                    <a:p>
                      <a:pPr algn="just"/>
                      <a:r>
                        <a:rPr lang="lt-LT" sz="1800" dirty="0" smtClean="0">
                          <a:effectLst/>
                        </a:rPr>
                        <a:t>Projektą vykdančiam personalui,</a:t>
                      </a:r>
                      <a:r>
                        <a:rPr lang="lt-LT" sz="1800" baseline="0" dirty="0" smtClean="0">
                          <a:effectLst/>
                        </a:rPr>
                        <a:t> projekto </a:t>
                      </a:r>
                      <a:r>
                        <a:rPr lang="lt-LT" sz="1800" dirty="0" smtClean="0">
                          <a:effectLst/>
                        </a:rPr>
                        <a:t>veiklose dalyvaujantiems projekto veiklų dalyviams reikalingų </a:t>
                      </a:r>
                      <a:r>
                        <a:rPr lang="lt-LT" sz="1800" b="1" dirty="0" smtClean="0">
                          <a:effectLst/>
                        </a:rPr>
                        <a:t>specialių drabužių ir individualios saugos priemonių įsigijimo, skiepijimo, sveikatos pažymos</a:t>
                      </a:r>
                      <a:r>
                        <a:rPr lang="lt-LT" sz="1800" dirty="0" smtClean="0">
                          <a:effectLst/>
                        </a:rPr>
                        <a:t> gavimo išlaidos (kai to reikia pagal vykdomos projekto veiklos pobūdį); </a:t>
                      </a:r>
                    </a:p>
                    <a:p>
                      <a:pPr algn="just"/>
                      <a:endParaRPr lang="lt-LT" sz="1100" dirty="0" smtClean="0">
                        <a:effectLst/>
                      </a:endParaRPr>
                    </a:p>
                    <a:p>
                      <a:pPr algn="just"/>
                      <a:r>
                        <a:rPr kumimoji="0" lang="lt-LT" sz="1800" kern="1200" dirty="0" smtClean="0">
                          <a:solidFill>
                            <a:schemeClr val="dk1"/>
                          </a:solidFill>
                          <a:effectLst/>
                          <a:latin typeface="+mn-lt"/>
                          <a:ea typeface="+mn-ea"/>
                          <a:cs typeface="+mn-cs"/>
                        </a:rPr>
                        <a:t>Projekto veiklas vykdančių savanorių ir savanoriškos veiklos dalyvių (savanorių) </a:t>
                      </a:r>
                      <a:r>
                        <a:rPr kumimoji="0" lang="lt-LT" sz="1800" b="1" kern="1200" dirty="0" smtClean="0">
                          <a:solidFill>
                            <a:schemeClr val="dk1"/>
                          </a:solidFill>
                          <a:effectLst/>
                          <a:latin typeface="+mn-lt"/>
                          <a:ea typeface="+mn-ea"/>
                          <a:cs typeface="+mn-cs"/>
                        </a:rPr>
                        <a:t>pašto, telefono </a:t>
                      </a:r>
                      <a:r>
                        <a:rPr kumimoji="0" lang="lt-LT" sz="1800" kern="1200" dirty="0" smtClean="0">
                          <a:solidFill>
                            <a:schemeClr val="dk1"/>
                          </a:solidFill>
                          <a:effectLst/>
                          <a:latin typeface="+mn-lt"/>
                          <a:ea typeface="+mn-ea"/>
                          <a:cs typeface="+mn-cs"/>
                        </a:rPr>
                        <a:t>išlaidos;</a:t>
                      </a:r>
                      <a:endParaRPr lang="lt-LT" sz="1800" dirty="0" smtClean="0">
                        <a:effectLst/>
                      </a:endParaRPr>
                    </a:p>
                  </a:txBody>
                  <a:tcPr marT="45713" marB="45713"/>
                </a:tc>
                <a:extLst>
                  <a:ext uri="{0D108BD9-81ED-4DB2-BD59-A6C34878D82A}"/>
                </a:extLst>
              </a:tr>
            </a:tbl>
          </a:graphicData>
        </a:graphic>
      </p:graphicFrame>
    </p:spTree>
    <p:extLst>
      <p:ext uri="{BB962C8B-B14F-4D97-AF65-F5344CB8AC3E}">
        <p14:creationId xmlns:p14="http://schemas.microsoft.com/office/powerpoint/2010/main" val="2992884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a:xfrm>
            <a:off x="250825" y="1125538"/>
            <a:ext cx="8713663" cy="5255790"/>
          </a:xfrm>
        </p:spPr>
        <p:txBody>
          <a:bodyPr/>
          <a:lstStyle/>
          <a:p>
            <a:pPr marL="566737" indent="-457200" algn="just">
              <a:buFont typeface="+mj-lt"/>
              <a:buAutoNum type="arabicPeriod"/>
              <a:defRPr/>
            </a:pPr>
            <a:r>
              <a:rPr lang="lt-LT" altLang="lt-LT" sz="2800" b="1" u="sng" dirty="0" smtClean="0"/>
              <a:t>Projektų įgyvendinimo laikotarpis</a:t>
            </a:r>
            <a:r>
              <a:rPr lang="lt-LT" altLang="lt-LT" sz="2800" dirty="0" smtClean="0"/>
              <a:t> – </a:t>
            </a:r>
            <a:r>
              <a:rPr lang="lt-LT" altLang="lt-LT" sz="2800" b="1" dirty="0" smtClean="0"/>
              <a:t>nuo </a:t>
            </a:r>
            <a:r>
              <a:rPr lang="lt-LT" altLang="lt-LT" sz="2800" b="1" dirty="0"/>
              <a:t>3</a:t>
            </a:r>
            <a:r>
              <a:rPr lang="lt-LT" altLang="lt-LT" sz="2800" b="1" dirty="0" smtClean="0"/>
              <a:t> iki 24 mėn.</a:t>
            </a:r>
            <a:endParaRPr lang="lt-LT" altLang="lt-LT" sz="2800" dirty="0"/>
          </a:p>
          <a:p>
            <a:pPr marL="566737" indent="-457200" algn="just">
              <a:buFont typeface="+mj-lt"/>
              <a:buAutoNum type="arabicPeriod"/>
              <a:defRPr/>
            </a:pPr>
            <a:r>
              <a:rPr lang="lt-LT" altLang="lt-LT" sz="2800" b="1" u="sng" dirty="0" smtClean="0"/>
              <a:t>Didžiausia skiriama suma</a:t>
            </a:r>
            <a:r>
              <a:rPr lang="lt-LT" altLang="lt-LT" sz="2800" dirty="0" smtClean="0"/>
              <a:t> (Europos socialinio fondo ir valstybės biudžeto lėšos): </a:t>
            </a:r>
            <a:r>
              <a:rPr lang="en-US" sz="2800" b="1" dirty="0"/>
              <a:t>17 103,24 </a:t>
            </a:r>
            <a:r>
              <a:rPr lang="lt-LT" sz="2800" b="1" dirty="0" smtClean="0"/>
              <a:t>  </a:t>
            </a:r>
            <a:r>
              <a:rPr lang="lt-LT" sz="2800" b="1" dirty="0" err="1" smtClean="0"/>
              <a:t>Eur</a:t>
            </a:r>
            <a:r>
              <a:rPr lang="lt-LT" sz="2800" dirty="0" smtClean="0"/>
              <a:t>. </a:t>
            </a:r>
          </a:p>
          <a:p>
            <a:pPr marL="566737" indent="-457200" algn="just">
              <a:buFont typeface="+mj-lt"/>
              <a:buAutoNum type="arabicPeriod"/>
              <a:defRPr/>
            </a:pPr>
            <a:r>
              <a:rPr lang="lt-LT" sz="2800" b="1" i="1" dirty="0" smtClean="0"/>
              <a:t>Kvietimui numatytas finansavimas – </a:t>
            </a:r>
            <a:r>
              <a:rPr lang="lt-LT" sz="2800" dirty="0" smtClean="0"/>
              <a:t>34.206,48</a:t>
            </a:r>
            <a:r>
              <a:rPr lang="lt-LT" sz="2800" b="1" dirty="0" smtClean="0"/>
              <a:t> </a:t>
            </a:r>
            <a:r>
              <a:rPr lang="lt-LT" sz="2800" b="1" i="1" dirty="0" smtClean="0"/>
              <a:t> </a:t>
            </a:r>
            <a:r>
              <a:rPr lang="lt-LT" sz="2800" b="1" i="1" dirty="0" err="1" smtClean="0"/>
              <a:t>Eur</a:t>
            </a:r>
            <a:r>
              <a:rPr lang="lt-LT" sz="2800" b="1" i="1" dirty="0" smtClean="0"/>
              <a:t>;</a:t>
            </a:r>
          </a:p>
          <a:p>
            <a:pPr marL="566737" indent="-457200" algn="just">
              <a:buFont typeface="+mj-lt"/>
              <a:buAutoNum type="arabicPeriod"/>
              <a:defRPr/>
            </a:pPr>
            <a:r>
              <a:rPr lang="lt-LT" sz="2800" b="1" u="sng" dirty="0" smtClean="0"/>
              <a:t>Prisidėjimas </a:t>
            </a:r>
            <a:r>
              <a:rPr lang="lt-LT" sz="2800" b="1" u="sng" dirty="0"/>
              <a:t>lėšomis:</a:t>
            </a:r>
            <a:r>
              <a:rPr lang="lt-LT" sz="2800" dirty="0"/>
              <a:t> </a:t>
            </a:r>
            <a:r>
              <a:rPr lang="lt-LT" sz="2800" dirty="0" smtClean="0"/>
              <a:t>būtinas</a:t>
            </a:r>
            <a:r>
              <a:rPr lang="lt-LT" sz="2800" dirty="0"/>
              <a:t>, įnašas </a:t>
            </a:r>
            <a:r>
              <a:rPr lang="lt-LT" sz="2800" dirty="0" smtClean="0"/>
              <a:t>turi </a:t>
            </a:r>
            <a:r>
              <a:rPr lang="lt-LT" sz="2800" dirty="0"/>
              <a:t>sudaryti ne mažiau kaip </a:t>
            </a:r>
            <a:r>
              <a:rPr lang="lt-LT" sz="2800" dirty="0" smtClean="0"/>
              <a:t>7,5 </a:t>
            </a:r>
            <a:r>
              <a:rPr lang="lt-LT" sz="2800" dirty="0"/>
              <a:t>proc. projekto vertės</a:t>
            </a:r>
            <a:r>
              <a:rPr lang="lt-LT" sz="2800" dirty="0" smtClean="0"/>
              <a:t>. </a:t>
            </a:r>
            <a:endParaRPr lang="lt-LT" sz="2400" b="1" dirty="0"/>
          </a:p>
        </p:txBody>
      </p:sp>
      <p:sp>
        <p:nvSpPr>
          <p:cNvPr id="3" name="Title 2"/>
          <p:cNvSpPr>
            <a:spLocks noGrp="1"/>
          </p:cNvSpPr>
          <p:nvPr>
            <p:ph type="title"/>
          </p:nvPr>
        </p:nvSpPr>
        <p:spPr>
          <a:xfrm>
            <a:off x="457200" y="274638"/>
            <a:ext cx="8229600" cy="850106"/>
          </a:xfrm>
        </p:spPr>
        <p:txBody>
          <a:bodyPr>
            <a:normAutofit fontScale="90000"/>
          </a:bodyPr>
          <a:lstStyle/>
          <a:p>
            <a:pPr algn="ctr">
              <a:defRPr/>
            </a:pPr>
            <a:r>
              <a:rPr lang="lt-LT" dirty="0">
                <a:effectLst/>
              </a:rPr>
              <a:t/>
            </a:r>
            <a:br>
              <a:rPr lang="lt-LT" dirty="0">
                <a:effectLst/>
              </a:rPr>
            </a:br>
            <a:endParaRPr lang="lt-LT" dirty="0"/>
          </a:p>
        </p:txBody>
      </p:sp>
      <p:sp>
        <p:nvSpPr>
          <p:cNvPr id="4" name="Rectangle 3"/>
          <p:cNvSpPr/>
          <p:nvPr/>
        </p:nvSpPr>
        <p:spPr>
          <a:xfrm>
            <a:off x="250825" y="279400"/>
            <a:ext cx="8234363" cy="723900"/>
          </a:xfrm>
          <a:prstGeom prst="rect">
            <a:avLst/>
          </a:prstGeom>
        </p:spPr>
        <p:txBody>
          <a:bodyPr>
            <a:spAutoFit/>
          </a:bodyPr>
          <a:lstStyle/>
          <a:p>
            <a:pPr algn="ctr">
              <a:defRPr/>
            </a:pPr>
            <a:r>
              <a:rPr lang="lt-LT" sz="4100" b="1" dirty="0">
                <a:solidFill>
                  <a:schemeClr val="tx2"/>
                </a:solidFill>
                <a:effectLst>
                  <a:outerShdw blurRad="31750" dist="25400" dir="5400000" algn="tl" rotWithShape="0">
                    <a:srgbClr val="000000">
                      <a:alpha val="25000"/>
                    </a:srgbClr>
                  </a:outerShdw>
                </a:effectLst>
                <a:latin typeface="+mj-lt"/>
                <a:ea typeface="+mj-ea"/>
                <a:cs typeface="+mj-cs"/>
              </a:rPr>
              <a:t>Kvietimas </a:t>
            </a:r>
            <a:r>
              <a:rPr lang="lt-LT" sz="4100" b="1" dirty="0" smtClean="0">
                <a:solidFill>
                  <a:schemeClr val="tx2"/>
                </a:solidFill>
                <a:effectLst>
                  <a:outerShdw blurRad="31750" dist="25400" dir="5400000" algn="tl" rotWithShape="0">
                    <a:srgbClr val="000000">
                      <a:alpha val="25000"/>
                    </a:srgbClr>
                  </a:outerShdw>
                </a:effectLst>
                <a:latin typeface="+mj-lt"/>
                <a:ea typeface="+mj-ea"/>
                <a:cs typeface="+mj-cs"/>
              </a:rPr>
              <a:t> </a:t>
            </a:r>
            <a:endParaRPr lang="lt-LT" sz="4100" b="1" dirty="0">
              <a:solidFill>
                <a:schemeClr val="tx2"/>
              </a:solidFill>
              <a:effectLst>
                <a:outerShdw blurRad="31750" dist="25400" dir="5400000" algn="tl" rotWithShape="0">
                  <a:srgbClr val="000000">
                    <a:alpha val="25000"/>
                  </a:srgbClr>
                </a:outerShdw>
              </a:effectLst>
              <a:latin typeface="+mj-lt"/>
              <a:ea typeface="+mj-ea"/>
              <a:cs typeface="+mj-cs"/>
            </a:endParaRPr>
          </a:p>
        </p:txBody>
      </p:sp>
    </p:spTree>
    <p:extLst>
      <p:ext uri="{BB962C8B-B14F-4D97-AF65-F5344CB8AC3E}">
        <p14:creationId xmlns:p14="http://schemas.microsoft.com/office/powerpoint/2010/main" val="9280757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541338" y="31477"/>
            <a:ext cx="8229600" cy="647700"/>
          </a:xfrm>
        </p:spPr>
        <p:txBody>
          <a:bodyPr>
            <a:noAutofit/>
          </a:bodyPr>
          <a:lstStyle/>
          <a:p>
            <a:pPr algn="ctr">
              <a:defRPr/>
            </a:pPr>
            <a:r>
              <a:rPr lang="lt-LT" altLang="lt-LT" sz="2800" dirty="0" smtClean="0">
                <a:solidFill>
                  <a:srgbClr val="0000CC"/>
                </a:solidFill>
              </a:rPr>
              <a:t>TINKAMOS FINANSUOTI IŠLAIDOS (XIV)</a:t>
            </a:r>
          </a:p>
        </p:txBody>
      </p:sp>
      <p:sp>
        <p:nvSpPr>
          <p:cNvPr id="47107"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nvGraphicFramePr>
        <p:xfrm>
          <a:off x="20638" y="549275"/>
          <a:ext cx="9036050" cy="6308725"/>
        </p:xfrm>
        <a:graphic>
          <a:graphicData uri="http://schemas.openxmlformats.org/drawingml/2006/table">
            <a:tbl>
              <a:tblPr firstRow="1" bandRow="1">
                <a:tableStyleId>{F5AB1C69-6EDB-4FF4-983F-18BD219EF322}</a:tableStyleId>
              </a:tblPr>
              <a:tblGrid>
                <a:gridCol w="1224075">
                  <a:extLst>
                    <a:ext uri="{9D8B030D-6E8A-4147-A177-3AD203B41FA5}"/>
                  </a:extLst>
                </a:gridCol>
                <a:gridCol w="7811975">
                  <a:extLst>
                    <a:ext uri="{9D8B030D-6E8A-4147-A177-3AD203B41FA5}"/>
                  </a:extLst>
                </a:gridCol>
              </a:tblGrid>
              <a:tr h="433041">
                <a:tc rowSpan="2">
                  <a:txBody>
                    <a:bodyPr/>
                    <a:lstStyle/>
                    <a:p>
                      <a:pPr algn="ctr"/>
                      <a:r>
                        <a:rPr lang="lt-LT" sz="1800" dirty="0"/>
                        <a:t>Išlaidų kategorija</a:t>
                      </a:r>
                      <a:endParaRPr lang="lt-LT" sz="1800" b="1" dirty="0"/>
                    </a:p>
                  </a:txBody>
                  <a:tcPr marL="91435" marR="91435" marT="45719" marB="45719"/>
                </a:tc>
                <a:tc>
                  <a:txBody>
                    <a:bodyPr/>
                    <a:lstStyle/>
                    <a:p>
                      <a:pPr algn="ctr"/>
                      <a:r>
                        <a:rPr lang="lt-LT" sz="1800" dirty="0"/>
                        <a:t>Reikalavimai ir paaiškinimai</a:t>
                      </a:r>
                      <a:endParaRPr lang="lt-LT" sz="1800" b="1" dirty="0"/>
                    </a:p>
                  </a:txBody>
                  <a:tcPr marL="91435" marR="91435" marT="45719" marB="45719"/>
                </a:tc>
                <a:extLst>
                  <a:ext uri="{0D108BD9-81ED-4DB2-BD59-A6C34878D82A}"/>
                </a:extLst>
              </a:tr>
              <a:tr h="499287">
                <a:tc vMerge="1">
                  <a:txBody>
                    <a:bodyPr/>
                    <a:lstStyle/>
                    <a:p>
                      <a:endParaRPr lang="lt-LT" dirty="0"/>
                    </a:p>
                  </a:txBody>
                  <a:tcPr/>
                </a:tc>
                <a:tc>
                  <a:txBody>
                    <a:bodyPr/>
                    <a:lstStyle/>
                    <a:p>
                      <a:pPr algn="ctr"/>
                      <a:r>
                        <a:rPr lang="lt-LT" sz="1800" dirty="0">
                          <a:solidFill>
                            <a:schemeClr val="bg1"/>
                          </a:solidFill>
                        </a:rPr>
                        <a:t>Išlaidos</a:t>
                      </a:r>
                      <a:endParaRPr lang="lt-LT" sz="1800" b="1" dirty="0">
                        <a:solidFill>
                          <a:schemeClr val="bg1"/>
                        </a:solidFill>
                      </a:endParaRPr>
                    </a:p>
                  </a:txBody>
                  <a:tcPr marL="91435" marR="91435" marT="45719" marB="45719">
                    <a:solidFill>
                      <a:schemeClr val="accent3"/>
                    </a:solidFill>
                  </a:tcPr>
                </a:tc>
                <a:extLst>
                  <a:ext uri="{0D108BD9-81ED-4DB2-BD59-A6C34878D82A}"/>
                </a:extLst>
              </a:tr>
              <a:tr h="5376397">
                <a:tc>
                  <a:txBody>
                    <a:bodyPr/>
                    <a:lstStyle/>
                    <a:p>
                      <a:r>
                        <a:rPr lang="lt-LT" sz="1700" dirty="0"/>
                        <a:t>Projekto vykdymas</a:t>
                      </a:r>
                    </a:p>
                  </a:txBody>
                  <a:tcPr marL="91435" marR="91435" marT="45719" marB="45719"/>
                </a:tc>
                <a:tc>
                  <a:txBody>
                    <a:bodyPr/>
                    <a:lstStyle/>
                    <a:p>
                      <a:pPr algn="just"/>
                      <a:r>
                        <a:rPr lang="lt-LT" sz="1700" dirty="0" smtClean="0">
                          <a:effectLst/>
                        </a:rPr>
                        <a:t>Projekto veiklas vykdančių savanorių ir savanoriškos veiklos dalyvių (savanorių) savanoriškos veiklos vykdymo laikotarpiui tenkančios </a:t>
                      </a:r>
                      <a:r>
                        <a:rPr lang="lt-LT" sz="1700" b="1" dirty="0" smtClean="0">
                          <a:effectLst/>
                        </a:rPr>
                        <a:t>privalomo sveikatos draudimo išlaidos</a:t>
                      </a:r>
                      <a:r>
                        <a:rPr lang="lt-LT" sz="1700" dirty="0" smtClean="0">
                          <a:effectLst/>
                        </a:rPr>
                        <a:t>, kurios apmokamos taikant privalomojo sveikatos draudimo fiksuotąjį įkainį. </a:t>
                      </a:r>
                    </a:p>
                    <a:p>
                      <a:pPr algn="just"/>
                      <a:r>
                        <a:rPr lang="lt-LT" sz="1700" dirty="0" smtClean="0">
                          <a:effectLst/>
                        </a:rPr>
                        <a:t>Jei dalyvis projekto veiklose dalyvauja ne visą mėnesį, privalomojo sveikatos draudimo fiksuotasis įkainis skaičiuojamas proporcingai dalyvautam laikui. </a:t>
                      </a:r>
                    </a:p>
                    <a:p>
                      <a:pPr algn="just"/>
                      <a:r>
                        <a:rPr lang="lt-LT" sz="1700" dirty="0" smtClean="0">
                          <a:effectLst/>
                        </a:rPr>
                        <a:t>Privalomojo sveikatos draudimo fiksuotojo įkainio  dydis nustatytas Privalomojo sveikatos draudimo fiksuotojo įkainio nustatymo pagrindime, skelbiamame interneto svetainėje www.esinvesticijos.lt; </a:t>
                      </a:r>
                    </a:p>
                    <a:p>
                      <a:r>
                        <a:rPr lang="lt-LT" sz="1700" dirty="0" smtClean="0">
                          <a:effectLst/>
                        </a:rPr>
                        <a:t> </a:t>
                      </a:r>
                    </a:p>
                    <a:p>
                      <a:pPr algn="just"/>
                      <a:r>
                        <a:rPr lang="lt-LT" sz="1700" dirty="0" smtClean="0">
                          <a:effectLst/>
                        </a:rPr>
                        <a:t>Projekto veiklas vykdančių savanorių ir projekto veiklų dalyvių </a:t>
                      </a:r>
                      <a:r>
                        <a:rPr lang="lt-LT" sz="1700" b="1" dirty="0" smtClean="0">
                          <a:effectLst/>
                        </a:rPr>
                        <a:t>maitinimo</a:t>
                      </a:r>
                      <a:r>
                        <a:rPr lang="lt-LT" sz="1700" dirty="0" smtClean="0">
                          <a:effectLst/>
                        </a:rPr>
                        <a:t> išlaidos; </a:t>
                      </a:r>
                    </a:p>
                    <a:p>
                      <a:pPr algn="just"/>
                      <a:r>
                        <a:rPr lang="lt-LT" sz="1700" dirty="0" smtClean="0">
                          <a:effectLst/>
                        </a:rPr>
                        <a:t>Maitinimo išlaidos kompensuojamos tik tuo atveju, kai projekto veiklas vykdančio savanorio ar projekto veiklų dalyvio tiesioginis dalyvavimas projekto veiklų vykdyme </a:t>
                      </a:r>
                      <a:r>
                        <a:rPr lang="lt-LT" sz="1700" b="1" dirty="0" smtClean="0">
                          <a:effectLst/>
                        </a:rPr>
                        <a:t>trunka ne mažiau kaip 4 valandas per parą</a:t>
                      </a:r>
                      <a:r>
                        <a:rPr lang="lt-LT" sz="1700" dirty="0" smtClean="0">
                          <a:effectLst/>
                        </a:rPr>
                        <a:t>; </a:t>
                      </a:r>
                    </a:p>
                    <a:p>
                      <a:pPr algn="just"/>
                      <a:r>
                        <a:rPr lang="lt-LT" sz="1700" dirty="0" smtClean="0">
                          <a:effectLst/>
                        </a:rPr>
                        <a:t>Maitinimo išlaidos apmokamos taikant fiksuotąjį įkainį, kurio dydis nustatytas Užimtumo ir socialinės </a:t>
                      </a:r>
                      <a:r>
                        <a:rPr lang="lt-LT" sz="1700" dirty="0" err="1" smtClean="0">
                          <a:effectLst/>
                        </a:rPr>
                        <a:t>įtraukties</a:t>
                      </a:r>
                      <a:r>
                        <a:rPr lang="lt-LT" sz="1700" dirty="0" smtClean="0">
                          <a:effectLst/>
                        </a:rPr>
                        <a:t> priemonių dalyvių maitinimo fiksuotojo įkainio nustatymo pagrindime, skelbiamame interneto svetainėje www.esinvesticijos.lt;</a:t>
                      </a:r>
                      <a:endParaRPr lang="lt-LT" sz="1800" dirty="0" smtClean="0">
                        <a:effectLst/>
                      </a:endParaRPr>
                    </a:p>
                  </a:txBody>
                  <a:tcPr marL="91435" marR="91435" marT="45719" marB="45719"/>
                </a:tc>
                <a:extLst>
                  <a:ext uri="{0D108BD9-81ED-4DB2-BD59-A6C34878D82A}"/>
                </a:extLst>
              </a:tr>
            </a:tbl>
          </a:graphicData>
        </a:graphic>
      </p:graphicFrame>
    </p:spTree>
    <p:extLst>
      <p:ext uri="{BB962C8B-B14F-4D97-AF65-F5344CB8AC3E}">
        <p14:creationId xmlns:p14="http://schemas.microsoft.com/office/powerpoint/2010/main" val="18357358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914400" y="0"/>
            <a:ext cx="8229600" cy="647700"/>
          </a:xfrm>
        </p:spPr>
        <p:txBody>
          <a:bodyPr>
            <a:noAutofit/>
          </a:bodyPr>
          <a:lstStyle/>
          <a:p>
            <a:pPr algn="ctr">
              <a:defRPr/>
            </a:pPr>
            <a:r>
              <a:rPr lang="lt-LT" altLang="lt-LT" sz="2800" dirty="0" smtClean="0">
                <a:solidFill>
                  <a:srgbClr val="0000CC"/>
                </a:solidFill>
              </a:rPr>
              <a:t>TINKAMOS FINANSUOTI IŠLAIDOS (XV)</a:t>
            </a:r>
          </a:p>
        </p:txBody>
      </p:sp>
      <p:sp>
        <p:nvSpPr>
          <p:cNvPr id="48131"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extLst>
              <p:ext uri="{D42A27DB-BD31-4B8C-83A1-F6EECF244321}">
                <p14:modId xmlns:p14="http://schemas.microsoft.com/office/powerpoint/2010/main" val="173078471"/>
              </p:ext>
            </p:extLst>
          </p:nvPr>
        </p:nvGraphicFramePr>
        <p:xfrm>
          <a:off x="17463" y="549275"/>
          <a:ext cx="9126537" cy="6308725"/>
        </p:xfrm>
        <a:graphic>
          <a:graphicData uri="http://schemas.openxmlformats.org/drawingml/2006/table">
            <a:tbl>
              <a:tblPr firstRow="1" bandRow="1">
                <a:tableStyleId>{F5AB1C69-6EDB-4FF4-983F-18BD219EF322}</a:tableStyleId>
              </a:tblPr>
              <a:tblGrid>
                <a:gridCol w="1236332">
                  <a:extLst>
                    <a:ext uri="{9D8B030D-6E8A-4147-A177-3AD203B41FA5}"/>
                  </a:extLst>
                </a:gridCol>
                <a:gridCol w="7890205">
                  <a:extLst>
                    <a:ext uri="{9D8B030D-6E8A-4147-A177-3AD203B41FA5}"/>
                  </a:extLst>
                </a:gridCol>
              </a:tblGrid>
              <a:tr h="433034">
                <a:tc rowSpan="2">
                  <a:txBody>
                    <a:bodyPr/>
                    <a:lstStyle/>
                    <a:p>
                      <a:pPr algn="ctr"/>
                      <a:r>
                        <a:rPr lang="lt-LT" sz="1800" dirty="0"/>
                        <a:t>Išlaidų kategorija</a:t>
                      </a:r>
                      <a:endParaRPr lang="lt-LT" sz="1800" b="1" dirty="0"/>
                    </a:p>
                  </a:txBody>
                  <a:tcPr marL="91443" marR="91443" marT="45719" marB="45719"/>
                </a:tc>
                <a:tc>
                  <a:txBody>
                    <a:bodyPr/>
                    <a:lstStyle/>
                    <a:p>
                      <a:pPr algn="ctr"/>
                      <a:r>
                        <a:rPr lang="lt-LT" sz="1800" dirty="0"/>
                        <a:t>Reikalavimai ir paaiškinimai</a:t>
                      </a:r>
                      <a:endParaRPr lang="lt-LT" sz="1800" b="1" dirty="0"/>
                    </a:p>
                  </a:txBody>
                  <a:tcPr marL="91443" marR="91443" marT="45719" marB="45719"/>
                </a:tc>
                <a:extLst>
                  <a:ext uri="{0D108BD9-81ED-4DB2-BD59-A6C34878D82A}"/>
                </a:extLst>
              </a:tr>
              <a:tr h="499294">
                <a:tc vMerge="1">
                  <a:txBody>
                    <a:bodyPr/>
                    <a:lstStyle/>
                    <a:p>
                      <a:endParaRPr lang="lt-LT" dirty="0"/>
                    </a:p>
                  </a:txBody>
                  <a:tcPr/>
                </a:tc>
                <a:tc>
                  <a:txBody>
                    <a:bodyPr/>
                    <a:lstStyle/>
                    <a:p>
                      <a:pPr algn="ctr"/>
                      <a:r>
                        <a:rPr lang="lt-LT" sz="1800" dirty="0">
                          <a:solidFill>
                            <a:schemeClr val="bg1"/>
                          </a:solidFill>
                        </a:rPr>
                        <a:t>Išlaidos</a:t>
                      </a:r>
                      <a:endParaRPr lang="lt-LT" sz="1800" b="1" dirty="0">
                        <a:solidFill>
                          <a:schemeClr val="bg1"/>
                        </a:solidFill>
                      </a:endParaRPr>
                    </a:p>
                  </a:txBody>
                  <a:tcPr marL="91443" marR="91443" marT="45719" marB="45719">
                    <a:solidFill>
                      <a:schemeClr val="accent3"/>
                    </a:solidFill>
                  </a:tcPr>
                </a:tc>
                <a:extLst>
                  <a:ext uri="{0D108BD9-81ED-4DB2-BD59-A6C34878D82A}"/>
                </a:extLst>
              </a:tr>
              <a:tr h="5376397">
                <a:tc>
                  <a:txBody>
                    <a:bodyPr/>
                    <a:lstStyle/>
                    <a:p>
                      <a:r>
                        <a:rPr lang="lt-LT" sz="1700" dirty="0"/>
                        <a:t>Projekto vykdymas</a:t>
                      </a:r>
                    </a:p>
                  </a:txBody>
                  <a:tcPr marL="91443" marR="91443" marT="45719" marB="45719"/>
                </a:tc>
                <a:tc>
                  <a:txBody>
                    <a:bodyPr/>
                    <a:lstStyle/>
                    <a:p>
                      <a:pPr algn="just"/>
                      <a:r>
                        <a:rPr lang="lt-LT" sz="1700" dirty="0" smtClean="0">
                          <a:effectLst/>
                        </a:rPr>
                        <a:t>Projekto veikloms vykdyti reikalingų </a:t>
                      </a:r>
                      <a:r>
                        <a:rPr lang="lt-LT" sz="1700" b="1" dirty="0" smtClean="0">
                          <a:effectLst/>
                        </a:rPr>
                        <a:t>mokymo priemonių, darbo priemonių ir medžiagų, taip pat kito trumpalaikio turto </a:t>
                      </a:r>
                      <a:r>
                        <a:rPr lang="lt-LT" sz="1700" dirty="0" smtClean="0">
                          <a:effectLst/>
                        </a:rPr>
                        <a:t>(išskyrus trumpalaikiam turtui priskiriamus baldus, įrangą ir įrenginius) įsigijimo ir nuomos išlaidos;  </a:t>
                      </a:r>
                    </a:p>
                    <a:p>
                      <a:endParaRPr kumimoji="0" lang="lt-LT" sz="1800" kern="1200" dirty="0" smtClean="0">
                        <a:solidFill>
                          <a:schemeClr val="dk1"/>
                        </a:solidFill>
                        <a:effectLst/>
                        <a:latin typeface="+mn-lt"/>
                        <a:ea typeface="+mn-ea"/>
                        <a:cs typeface="+mn-cs"/>
                      </a:endParaRPr>
                    </a:p>
                    <a:p>
                      <a:r>
                        <a:rPr kumimoji="0" lang="lt-LT" sz="1700" kern="1200" dirty="0" smtClean="0">
                          <a:solidFill>
                            <a:schemeClr val="dk1"/>
                          </a:solidFill>
                          <a:effectLst/>
                          <a:latin typeface="+mn-lt"/>
                          <a:ea typeface="+mn-ea"/>
                          <a:cs typeface="+mn-cs"/>
                        </a:rPr>
                        <a:t>Projekto veikloms vykdyti reikalingos kelionių išlaidos; kelionių išlaidos apmokamos taikant kuro ir viešojo transporto išlaidų fiksuotuosius įkainius, kurių dydžiai nustatyti Kuro ir viešojo transporto išlaidų fiksuotųjų įkainių nustatymo tyrimo ataskaitoje, kuri skelbiama interneto svetainėje </a:t>
                      </a:r>
                      <a:r>
                        <a:rPr kumimoji="0" lang="lt-LT" sz="1700" kern="1200" dirty="0" err="1" smtClean="0">
                          <a:solidFill>
                            <a:schemeClr val="dk1"/>
                          </a:solidFill>
                          <a:effectLst/>
                          <a:latin typeface="+mn-lt"/>
                          <a:ea typeface="+mn-ea"/>
                          <a:cs typeface="+mn-cs"/>
                        </a:rPr>
                        <a:t>www.esinvesticijos.lt</a:t>
                      </a:r>
                      <a:r>
                        <a:rPr kumimoji="0" lang="lt-LT" sz="1700" kern="1200" dirty="0" smtClean="0">
                          <a:solidFill>
                            <a:schemeClr val="dk1"/>
                          </a:solidFill>
                          <a:effectLst/>
                          <a:latin typeface="+mn-lt"/>
                          <a:ea typeface="+mn-ea"/>
                          <a:cs typeface="+mn-cs"/>
                        </a:rPr>
                        <a:t>;</a:t>
                      </a:r>
                    </a:p>
                    <a:p>
                      <a:pPr algn="just"/>
                      <a:endParaRPr lang="lt-LT" sz="1700" dirty="0" smtClean="0">
                        <a:effectLst/>
                      </a:endParaRPr>
                    </a:p>
                    <a:p>
                      <a:pPr algn="just"/>
                      <a:r>
                        <a:rPr lang="lt-LT" sz="1700" dirty="0" smtClean="0">
                          <a:effectLst/>
                        </a:rPr>
                        <a:t>Dokumentų, reikalingų nustatyti asmens priklausymo tikslinei grupei faktą, išdavimo apmokėjimo išlaidos;</a:t>
                      </a:r>
                    </a:p>
                    <a:p>
                      <a:pPr algn="just"/>
                      <a:r>
                        <a:rPr lang="lt-LT" sz="1700" dirty="0" smtClean="0">
                          <a:effectLst/>
                        </a:rPr>
                        <a:t> </a:t>
                      </a:r>
                    </a:p>
                    <a:p>
                      <a:pPr algn="just"/>
                      <a:r>
                        <a:rPr lang="lt-LT" sz="1700" dirty="0" smtClean="0">
                          <a:effectLst/>
                        </a:rPr>
                        <a:t>Projekto veikloms vykdyti reikalingų </a:t>
                      </a:r>
                      <a:r>
                        <a:rPr kumimoji="0" lang="lt-LT" sz="1700" b="1" kern="1200" dirty="0" smtClean="0">
                          <a:solidFill>
                            <a:schemeClr val="dk1"/>
                          </a:solidFill>
                          <a:effectLst/>
                          <a:latin typeface="+mn-lt"/>
                          <a:ea typeface="+mn-ea"/>
                          <a:cs typeface="+mn-cs"/>
                        </a:rPr>
                        <a:t>renginių organizavimo </a:t>
                      </a:r>
                      <a:r>
                        <a:rPr kumimoji="0" lang="lt-LT" sz="1700" kern="1200" dirty="0" smtClean="0">
                          <a:solidFill>
                            <a:schemeClr val="dk1"/>
                          </a:solidFill>
                          <a:effectLst/>
                          <a:latin typeface="+mn-lt"/>
                          <a:ea typeface="+mn-ea"/>
                          <a:cs typeface="+mn-cs"/>
                        </a:rPr>
                        <a:t>išlaidos, kurios apmokamos taikant renginio organizavimo fiksuotąjį įkainį, kurio dydis nustatytas Renginio organizavimo fiksuotojo įkainio nustatymo tyrimo ataskaitoje, skelbiamoje interneto svetainėje </a:t>
                      </a:r>
                      <a:r>
                        <a:rPr lang="lt-LT" sz="1700" dirty="0" smtClean="0">
                          <a:effectLst/>
                        </a:rPr>
                        <a:t>www.esinvesticijos.lt;</a:t>
                      </a:r>
                    </a:p>
                    <a:p>
                      <a:pPr algn="just"/>
                      <a:r>
                        <a:rPr kumimoji="0" lang="lt-LT" sz="1700" kern="1200" dirty="0" smtClean="0">
                          <a:solidFill>
                            <a:schemeClr val="dk1"/>
                          </a:solidFill>
                          <a:effectLst/>
                          <a:latin typeface="+mn-lt"/>
                          <a:ea typeface="+mn-ea"/>
                          <a:cs typeface="+mn-cs"/>
                        </a:rPr>
                        <a:t> </a:t>
                      </a:r>
                      <a:endParaRPr lang="lt-LT" sz="1700" dirty="0" smtClean="0">
                        <a:effectLst/>
                      </a:endParaRPr>
                    </a:p>
                  </a:txBody>
                  <a:tcPr marL="91443" marR="91443" marT="45719" marB="45719"/>
                </a:tc>
                <a:extLst>
                  <a:ext uri="{0D108BD9-81ED-4DB2-BD59-A6C34878D82A}"/>
                </a:extLst>
              </a:tr>
            </a:tbl>
          </a:graphicData>
        </a:graphic>
      </p:graphicFrame>
    </p:spTree>
    <p:extLst>
      <p:ext uri="{BB962C8B-B14F-4D97-AF65-F5344CB8AC3E}">
        <p14:creationId xmlns:p14="http://schemas.microsoft.com/office/powerpoint/2010/main" val="22133387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914400" y="0"/>
            <a:ext cx="8229600" cy="647700"/>
          </a:xfrm>
        </p:spPr>
        <p:txBody>
          <a:bodyPr>
            <a:noAutofit/>
          </a:bodyPr>
          <a:lstStyle/>
          <a:p>
            <a:pPr algn="ctr">
              <a:defRPr/>
            </a:pPr>
            <a:r>
              <a:rPr lang="lt-LT" altLang="lt-LT" sz="2800" dirty="0" smtClean="0">
                <a:solidFill>
                  <a:srgbClr val="0000CC"/>
                </a:solidFill>
              </a:rPr>
              <a:t>TINKAMOS FINANSUOTI IŠLAIDOS (XVI)</a:t>
            </a:r>
          </a:p>
        </p:txBody>
      </p:sp>
      <p:sp>
        <p:nvSpPr>
          <p:cNvPr id="50179"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extLst>
              <p:ext uri="{D42A27DB-BD31-4B8C-83A1-F6EECF244321}">
                <p14:modId xmlns:p14="http://schemas.microsoft.com/office/powerpoint/2010/main" val="1531777947"/>
              </p:ext>
            </p:extLst>
          </p:nvPr>
        </p:nvGraphicFramePr>
        <p:xfrm>
          <a:off x="17463" y="549275"/>
          <a:ext cx="9126537" cy="6308725"/>
        </p:xfrm>
        <a:graphic>
          <a:graphicData uri="http://schemas.openxmlformats.org/drawingml/2006/table">
            <a:tbl>
              <a:tblPr firstRow="1" bandRow="1">
                <a:tableStyleId>{F5AB1C69-6EDB-4FF4-983F-18BD219EF322}</a:tableStyleId>
              </a:tblPr>
              <a:tblGrid>
                <a:gridCol w="1236332">
                  <a:extLst>
                    <a:ext uri="{9D8B030D-6E8A-4147-A177-3AD203B41FA5}"/>
                  </a:extLst>
                </a:gridCol>
                <a:gridCol w="7890205">
                  <a:extLst>
                    <a:ext uri="{9D8B030D-6E8A-4147-A177-3AD203B41FA5}"/>
                  </a:extLst>
                </a:gridCol>
              </a:tblGrid>
              <a:tr h="430788">
                <a:tc rowSpan="2">
                  <a:txBody>
                    <a:bodyPr/>
                    <a:lstStyle/>
                    <a:p>
                      <a:pPr algn="ctr"/>
                      <a:r>
                        <a:rPr lang="lt-LT" sz="1800" dirty="0"/>
                        <a:t>Išlaidų kategorija</a:t>
                      </a:r>
                      <a:endParaRPr lang="lt-LT" sz="1800" b="1" dirty="0"/>
                    </a:p>
                  </a:txBody>
                  <a:tcPr marL="91443" marR="91443" marT="45719" marB="45719"/>
                </a:tc>
                <a:tc>
                  <a:txBody>
                    <a:bodyPr/>
                    <a:lstStyle/>
                    <a:p>
                      <a:pPr algn="ctr"/>
                      <a:r>
                        <a:rPr lang="lt-LT" sz="1800" dirty="0"/>
                        <a:t>Reikalavimai ir paaiškinimai</a:t>
                      </a:r>
                      <a:endParaRPr lang="lt-LT" sz="1800" b="1" dirty="0"/>
                    </a:p>
                  </a:txBody>
                  <a:tcPr marL="91443" marR="91443" marT="45719" marB="45719"/>
                </a:tc>
                <a:extLst>
                  <a:ext uri="{0D108BD9-81ED-4DB2-BD59-A6C34878D82A}"/>
                </a:extLst>
              </a:tr>
              <a:tr h="529417">
                <a:tc vMerge="1">
                  <a:txBody>
                    <a:bodyPr/>
                    <a:lstStyle/>
                    <a:p>
                      <a:endParaRPr lang="lt-LT" dirty="0"/>
                    </a:p>
                  </a:txBody>
                  <a:tcPr/>
                </a:tc>
                <a:tc>
                  <a:txBody>
                    <a:bodyPr/>
                    <a:lstStyle/>
                    <a:p>
                      <a:pPr algn="ctr"/>
                      <a:r>
                        <a:rPr lang="lt-LT" sz="1800" dirty="0">
                          <a:solidFill>
                            <a:schemeClr val="bg1"/>
                          </a:solidFill>
                        </a:rPr>
                        <a:t>Išlaidos</a:t>
                      </a:r>
                      <a:endParaRPr lang="lt-LT" sz="1800" b="1" dirty="0">
                        <a:solidFill>
                          <a:schemeClr val="bg1"/>
                        </a:solidFill>
                      </a:endParaRPr>
                    </a:p>
                  </a:txBody>
                  <a:tcPr marL="91443" marR="91443" marT="45719" marB="45719">
                    <a:solidFill>
                      <a:schemeClr val="accent3"/>
                    </a:solidFill>
                  </a:tcPr>
                </a:tc>
                <a:extLst>
                  <a:ext uri="{0D108BD9-81ED-4DB2-BD59-A6C34878D82A}"/>
                </a:extLst>
              </a:tr>
              <a:tr h="5348520">
                <a:tc>
                  <a:txBody>
                    <a:bodyPr/>
                    <a:lstStyle/>
                    <a:p>
                      <a:r>
                        <a:rPr lang="lt-LT" sz="1700" dirty="0"/>
                        <a:t>Projekto vykdymas</a:t>
                      </a:r>
                    </a:p>
                  </a:txBody>
                  <a:tcPr marL="91443" marR="91443" marT="45719" marB="45719"/>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lt-LT" sz="1800" kern="1200" dirty="0" smtClean="0">
                          <a:solidFill>
                            <a:schemeClr val="dk1"/>
                          </a:solidFill>
                          <a:effectLst/>
                          <a:latin typeface="+mn-lt"/>
                          <a:ea typeface="+mn-ea"/>
                          <a:cs typeface="+mn-cs"/>
                        </a:rPr>
                        <a:t>Projekto veikloms vykdyti reikalingų personalo ir dalyvių dalyvavimo renginiuose</a:t>
                      </a:r>
                      <a:r>
                        <a:rPr kumimoji="0" lang="lt-LT" sz="1800" b="1" kern="1200" dirty="0" smtClean="0">
                          <a:solidFill>
                            <a:schemeClr val="dk1"/>
                          </a:solidFill>
                          <a:effectLst/>
                          <a:latin typeface="+mn-lt"/>
                          <a:ea typeface="+mn-ea"/>
                          <a:cs typeface="+mn-cs"/>
                        </a:rPr>
                        <a:t>, </a:t>
                      </a:r>
                      <a:r>
                        <a:rPr kumimoji="0" lang="lt-LT" sz="1800" kern="1200" dirty="0" smtClean="0">
                          <a:solidFill>
                            <a:schemeClr val="dk1"/>
                          </a:solidFill>
                          <a:effectLst/>
                          <a:latin typeface="+mn-lt"/>
                          <a:ea typeface="+mn-ea"/>
                          <a:cs typeface="+mn-cs"/>
                        </a:rPr>
                        <a:t>užsiėmimuose išlaidos (t. y. bilietų į renginius, užsiėmimus; renginių, užsiėmimų dalyvio mokesčio išlaidas); </a:t>
                      </a:r>
                      <a:endParaRPr lang="lt-LT" sz="1800" dirty="0" smtClean="0">
                        <a:effectLst/>
                      </a:endParaRPr>
                    </a:p>
                    <a:p>
                      <a:pPr algn="just"/>
                      <a:endParaRPr lang="lt-LT" sz="1800" dirty="0" smtClean="0">
                        <a:effectLst/>
                      </a:endParaRPr>
                    </a:p>
                    <a:p>
                      <a:pPr algn="just"/>
                      <a:r>
                        <a:rPr lang="lt-LT" sz="1800" dirty="0" smtClean="0">
                          <a:effectLst/>
                        </a:rPr>
                        <a:t>Projekto veikloms vykdyti reikalingo svečio iš užsienio kelionių ir apgyvendinimo išlaidos;</a:t>
                      </a:r>
                    </a:p>
                    <a:p>
                      <a:pPr algn="just"/>
                      <a:r>
                        <a:rPr lang="lt-LT" sz="1800" dirty="0" smtClean="0">
                          <a:effectLst/>
                        </a:rPr>
                        <a:t> </a:t>
                      </a:r>
                    </a:p>
                    <a:p>
                      <a:pPr algn="just"/>
                      <a:r>
                        <a:rPr kumimoji="0" lang="lt-LT" sz="1800" kern="1200" dirty="0" smtClean="0">
                          <a:solidFill>
                            <a:schemeClr val="dk1"/>
                          </a:solidFill>
                          <a:effectLst/>
                          <a:latin typeface="+mn-lt"/>
                          <a:ea typeface="+mn-ea"/>
                          <a:cs typeface="+mn-cs"/>
                        </a:rPr>
                        <a:t>Projekto </a:t>
                      </a:r>
                      <a:r>
                        <a:rPr lang="lt-LT" sz="1800" dirty="0" smtClean="0">
                          <a:effectLst/>
                        </a:rPr>
                        <a:t>veikloms vykdyti reikalingų interneto svetainių kūrimo ir palaikymo išlaidos, leidinių ir informacinių pranešimų rengimo, televizijos bei radijo laidų rengimo ir transliavimo išlaidos;</a:t>
                      </a:r>
                    </a:p>
                    <a:p>
                      <a:pPr algn="just"/>
                      <a:r>
                        <a:rPr lang="lt-LT" sz="1800" dirty="0" smtClean="0">
                          <a:effectLst/>
                        </a:rPr>
                        <a:t> </a:t>
                      </a:r>
                    </a:p>
                    <a:p>
                      <a:pPr algn="just"/>
                      <a:r>
                        <a:rPr lang="lt-LT" sz="1800" dirty="0" smtClean="0">
                          <a:effectLst/>
                        </a:rPr>
                        <a:t>Projekto veiklų dalyvių, kurie dalyvauja </a:t>
                      </a:r>
                      <a:r>
                        <a:rPr lang="lt-LT" sz="1800" dirty="0" err="1" smtClean="0">
                          <a:effectLst/>
                        </a:rPr>
                        <a:t>nef</a:t>
                      </a:r>
                      <a:r>
                        <a:rPr lang="lt-LT" sz="1800" dirty="0" smtClean="0">
                          <a:effectLst/>
                        </a:rPr>
                        <a:t>. profesinio mokymo, organizuojamo pameistrystės forma, ar praktinių darbo įgūdžių įgijimo, ugdymo darbo vietoje veiklose, civilinės atsakomybės už projekto veiklų dalyvio darbdaviui padarytą turtinę žalą projekto veiklų dalyviui (-</a:t>
                      </a:r>
                      <a:r>
                        <a:rPr lang="lt-LT" sz="1800" dirty="0" err="1" smtClean="0">
                          <a:effectLst/>
                        </a:rPr>
                        <a:t>iams</a:t>
                      </a:r>
                      <a:r>
                        <a:rPr lang="lt-LT" sz="1800" dirty="0" smtClean="0">
                          <a:effectLst/>
                        </a:rPr>
                        <a:t>) mokantis ir dirbant pagal </a:t>
                      </a:r>
                      <a:r>
                        <a:rPr lang="lt-LT" sz="1800" dirty="0" err="1" smtClean="0">
                          <a:effectLst/>
                        </a:rPr>
                        <a:t>nef</a:t>
                      </a:r>
                      <a:r>
                        <a:rPr lang="lt-LT" sz="1800" dirty="0" smtClean="0">
                          <a:effectLst/>
                        </a:rPr>
                        <a:t>. profesinio mokymo, organizuojamo pameistrystės forma, programą ar  pagal darbinių įgūdžių įgijimo darbo vietoje sutartį išlaidos</a:t>
                      </a:r>
                    </a:p>
                  </a:txBody>
                  <a:tcPr marL="91443" marR="91443" marT="45719" marB="45719"/>
                </a:tc>
                <a:extLst>
                  <a:ext uri="{0D108BD9-81ED-4DB2-BD59-A6C34878D82A}"/>
                </a:extLst>
              </a:tr>
            </a:tbl>
          </a:graphicData>
        </a:graphic>
      </p:graphicFrame>
    </p:spTree>
    <p:extLst>
      <p:ext uri="{BB962C8B-B14F-4D97-AF65-F5344CB8AC3E}">
        <p14:creationId xmlns:p14="http://schemas.microsoft.com/office/powerpoint/2010/main" val="25553008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914400" y="0"/>
            <a:ext cx="8229600" cy="647700"/>
          </a:xfrm>
        </p:spPr>
        <p:txBody>
          <a:bodyPr>
            <a:noAutofit/>
          </a:bodyPr>
          <a:lstStyle/>
          <a:p>
            <a:pPr algn="ctr">
              <a:defRPr/>
            </a:pPr>
            <a:r>
              <a:rPr lang="lt-LT" altLang="lt-LT" sz="2800" dirty="0" smtClean="0">
                <a:solidFill>
                  <a:srgbClr val="0000CC"/>
                </a:solidFill>
              </a:rPr>
              <a:t>TINKAMOS FINANSUOTI IŠLAIDOS (XVII)</a:t>
            </a:r>
          </a:p>
        </p:txBody>
      </p:sp>
      <p:sp>
        <p:nvSpPr>
          <p:cNvPr id="50179"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extLst>
              <p:ext uri="{D42A27DB-BD31-4B8C-83A1-F6EECF244321}">
                <p14:modId xmlns:p14="http://schemas.microsoft.com/office/powerpoint/2010/main" val="1114927306"/>
              </p:ext>
            </p:extLst>
          </p:nvPr>
        </p:nvGraphicFramePr>
        <p:xfrm>
          <a:off x="17463" y="549275"/>
          <a:ext cx="9126537" cy="7086683"/>
        </p:xfrm>
        <a:graphic>
          <a:graphicData uri="http://schemas.openxmlformats.org/drawingml/2006/table">
            <a:tbl>
              <a:tblPr firstRow="1" bandRow="1">
                <a:tableStyleId>{F5AB1C69-6EDB-4FF4-983F-18BD219EF322}</a:tableStyleId>
              </a:tblPr>
              <a:tblGrid>
                <a:gridCol w="1236332">
                  <a:extLst>
                    <a:ext uri="{9D8B030D-6E8A-4147-A177-3AD203B41FA5}"/>
                  </a:extLst>
                </a:gridCol>
                <a:gridCol w="7890205">
                  <a:extLst>
                    <a:ext uri="{9D8B030D-6E8A-4147-A177-3AD203B41FA5}"/>
                  </a:extLst>
                </a:gridCol>
              </a:tblGrid>
              <a:tr h="430788">
                <a:tc rowSpan="2">
                  <a:txBody>
                    <a:bodyPr/>
                    <a:lstStyle/>
                    <a:p>
                      <a:pPr algn="ctr"/>
                      <a:r>
                        <a:rPr lang="lt-LT" sz="1800" dirty="0"/>
                        <a:t>Išlaidų kategorija</a:t>
                      </a:r>
                      <a:endParaRPr lang="lt-LT" sz="1800" b="1" dirty="0"/>
                    </a:p>
                  </a:txBody>
                  <a:tcPr marL="91443" marR="91443" marT="45719" marB="45719"/>
                </a:tc>
                <a:tc>
                  <a:txBody>
                    <a:bodyPr/>
                    <a:lstStyle/>
                    <a:p>
                      <a:pPr algn="ctr"/>
                      <a:r>
                        <a:rPr lang="lt-LT" sz="1800" dirty="0"/>
                        <a:t>Reikalavimai ir paaiškinimai</a:t>
                      </a:r>
                      <a:endParaRPr lang="lt-LT" sz="1800" b="1" dirty="0"/>
                    </a:p>
                  </a:txBody>
                  <a:tcPr marL="91443" marR="91443" marT="45719" marB="45719"/>
                </a:tc>
                <a:extLst>
                  <a:ext uri="{0D108BD9-81ED-4DB2-BD59-A6C34878D82A}"/>
                </a:extLst>
              </a:tr>
              <a:tr h="529417">
                <a:tc vMerge="1">
                  <a:txBody>
                    <a:bodyPr/>
                    <a:lstStyle/>
                    <a:p>
                      <a:endParaRPr lang="lt-LT" dirty="0"/>
                    </a:p>
                  </a:txBody>
                  <a:tcPr/>
                </a:tc>
                <a:tc>
                  <a:txBody>
                    <a:bodyPr/>
                    <a:lstStyle/>
                    <a:p>
                      <a:pPr algn="ctr"/>
                      <a:r>
                        <a:rPr lang="lt-LT" sz="1800" dirty="0">
                          <a:solidFill>
                            <a:schemeClr val="bg1"/>
                          </a:solidFill>
                        </a:rPr>
                        <a:t>Išlaidos</a:t>
                      </a:r>
                      <a:endParaRPr lang="lt-LT" sz="1800" b="1" dirty="0">
                        <a:solidFill>
                          <a:schemeClr val="bg1"/>
                        </a:solidFill>
                      </a:endParaRPr>
                    </a:p>
                  </a:txBody>
                  <a:tcPr marL="91443" marR="91443" marT="45719" marB="45719">
                    <a:solidFill>
                      <a:schemeClr val="accent3"/>
                    </a:solidFill>
                  </a:tcPr>
                </a:tc>
                <a:extLst>
                  <a:ext uri="{0D108BD9-81ED-4DB2-BD59-A6C34878D82A}"/>
                </a:extLst>
              </a:tr>
              <a:tr h="5348520">
                <a:tc>
                  <a:txBody>
                    <a:bodyPr/>
                    <a:lstStyle/>
                    <a:p>
                      <a:r>
                        <a:rPr lang="lt-LT" sz="1700" dirty="0"/>
                        <a:t>Projekto vykdymas</a:t>
                      </a:r>
                    </a:p>
                  </a:txBody>
                  <a:tcPr marL="91443" marR="91443" marT="45719" marB="45719"/>
                </a:tc>
                <a:tc>
                  <a:txBody>
                    <a:bodyPr/>
                    <a:lstStyle/>
                    <a:p>
                      <a:pPr algn="just"/>
                      <a:r>
                        <a:rPr kumimoji="0" lang="lt-LT" sz="1800" b="0" kern="1200" dirty="0" smtClean="0">
                          <a:solidFill>
                            <a:srgbClr val="0000CC"/>
                          </a:solidFill>
                          <a:effectLst/>
                          <a:latin typeface="+mn-lt"/>
                          <a:ea typeface="+mn-ea"/>
                          <a:cs typeface="+mn-cs"/>
                        </a:rPr>
                        <a:t>Paslaugų, kurios skirtos tikslinių grupių socialinei atskirčiai mažinti ar socialinę atskirtį patiriančių gyventojų socialiniams ryšiams bendruomenėje stiprinti, teikimo pagal projekto vykdytojo (pareiškėjo) ir (ar) partnerio (-</a:t>
                      </a:r>
                      <a:r>
                        <a:rPr kumimoji="0" lang="lt-LT" sz="1800" b="0" kern="1200" dirty="0" err="1" smtClean="0">
                          <a:solidFill>
                            <a:srgbClr val="0000CC"/>
                          </a:solidFill>
                          <a:effectLst/>
                          <a:latin typeface="+mn-lt"/>
                          <a:ea typeface="+mn-ea"/>
                          <a:cs typeface="+mn-cs"/>
                        </a:rPr>
                        <a:t>ių</a:t>
                      </a:r>
                      <a:r>
                        <a:rPr kumimoji="0" lang="lt-LT" sz="1800" b="0" kern="1200" dirty="0" smtClean="0">
                          <a:solidFill>
                            <a:srgbClr val="0000CC"/>
                          </a:solidFill>
                          <a:effectLst/>
                          <a:latin typeface="+mn-lt"/>
                          <a:ea typeface="+mn-ea"/>
                          <a:cs typeface="+mn-cs"/>
                        </a:rPr>
                        <a:t>) su išorės paslaugų teikėju (-</a:t>
                      </a:r>
                      <a:r>
                        <a:rPr kumimoji="0" lang="lt-LT" sz="1800" b="0" kern="1200" dirty="0" err="1" smtClean="0">
                          <a:solidFill>
                            <a:srgbClr val="0000CC"/>
                          </a:solidFill>
                          <a:effectLst/>
                          <a:latin typeface="+mn-lt"/>
                          <a:ea typeface="+mn-ea"/>
                          <a:cs typeface="+mn-cs"/>
                        </a:rPr>
                        <a:t>ais</a:t>
                      </a:r>
                      <a:r>
                        <a:rPr kumimoji="0" lang="lt-LT" sz="1800" b="0" kern="1200" dirty="0" smtClean="0">
                          <a:solidFill>
                            <a:srgbClr val="0000CC"/>
                          </a:solidFill>
                          <a:effectLst/>
                          <a:latin typeface="+mn-lt"/>
                          <a:ea typeface="+mn-ea"/>
                          <a:cs typeface="+mn-cs"/>
                        </a:rPr>
                        <a:t>) sudarytą (-</a:t>
                      </a:r>
                      <a:r>
                        <a:rPr kumimoji="0" lang="lt-LT" sz="1800" b="0" kern="1200" dirty="0" err="1" smtClean="0">
                          <a:solidFill>
                            <a:srgbClr val="0000CC"/>
                          </a:solidFill>
                          <a:effectLst/>
                          <a:latin typeface="+mn-lt"/>
                          <a:ea typeface="+mn-ea"/>
                          <a:cs typeface="+mn-cs"/>
                        </a:rPr>
                        <a:t>as</a:t>
                      </a:r>
                      <a:r>
                        <a:rPr kumimoji="0" lang="lt-LT" sz="1800" b="0" kern="1200" dirty="0" smtClean="0">
                          <a:solidFill>
                            <a:srgbClr val="0000CC"/>
                          </a:solidFill>
                          <a:effectLst/>
                          <a:latin typeface="+mn-lt"/>
                          <a:ea typeface="+mn-ea"/>
                          <a:cs typeface="+mn-cs"/>
                        </a:rPr>
                        <a:t>) paslaugų teikimo sutartį (-</a:t>
                      </a:r>
                      <a:r>
                        <a:rPr kumimoji="0" lang="lt-LT" sz="1800" b="0" kern="1200" dirty="0" err="1" smtClean="0">
                          <a:solidFill>
                            <a:srgbClr val="0000CC"/>
                          </a:solidFill>
                          <a:effectLst/>
                          <a:latin typeface="+mn-lt"/>
                          <a:ea typeface="+mn-ea"/>
                          <a:cs typeface="+mn-cs"/>
                        </a:rPr>
                        <a:t>is</a:t>
                      </a:r>
                      <a:r>
                        <a:rPr kumimoji="0" lang="lt-LT" sz="1800" b="0" kern="1200" dirty="0" smtClean="0">
                          <a:solidFill>
                            <a:srgbClr val="0000CC"/>
                          </a:solidFill>
                          <a:effectLst/>
                          <a:latin typeface="+mn-lt"/>
                          <a:ea typeface="+mn-ea"/>
                          <a:cs typeface="+mn-cs"/>
                        </a:rPr>
                        <a:t>) išlaidos. Šiame Aprašo papunktyje nurodytoms išlaidoms nepriskiriamos išlaidos, kurios pagal pareiškėjo ar partnerio su išorės paslaugų teikėjais sudarytas paslaugų teikimo sutartis patiriamos socialinių ar kitų socialinei atskirčiai mažinti skirtų paslaugų teikimo ar socialinę atskirtį patiriančių gyventojų socialiniams ryšiams bendruomenėje stiprinti skirtų veiklų vykdymo metu tam, kad būtų užtikrintas šių paslaugų (veiklų) tinkamas suteikimas (vykdymas) (pvz., užtikrinta tinkama vieta ir aplinka, projekto dalyvių atvykimas į paslaugų teikimo (veiklų vykdymo) vietą, projekto dalyvių maitinimas socialiniai atskirčiai mažinti skirtų paslaugų teikimo metu); vykdant Aprašo 10.1.1-10.1.3 papunkčiuose nurodytas veiklas, šiame papunktyje nurodytos išlaidos yra tinkamos finansuoti tik iš projekto vykdytojo ir (ar) partnerio (-</a:t>
                      </a:r>
                      <a:r>
                        <a:rPr kumimoji="0" lang="lt-LT" sz="1800" b="0" kern="1200" dirty="0" err="1" smtClean="0">
                          <a:solidFill>
                            <a:srgbClr val="0000CC"/>
                          </a:solidFill>
                          <a:effectLst/>
                          <a:latin typeface="+mn-lt"/>
                          <a:ea typeface="+mn-ea"/>
                          <a:cs typeface="+mn-cs"/>
                        </a:rPr>
                        <a:t>ių</a:t>
                      </a:r>
                      <a:r>
                        <a:rPr kumimoji="0" lang="lt-LT" sz="1800" b="0" kern="1200" dirty="0" smtClean="0">
                          <a:solidFill>
                            <a:srgbClr val="0000CC"/>
                          </a:solidFill>
                          <a:effectLst/>
                          <a:latin typeface="+mn-lt"/>
                          <a:ea typeface="+mn-ea"/>
                          <a:cs typeface="+mn-cs"/>
                        </a:rPr>
                        <a:t>) nuosavo įnašo, </a:t>
                      </a:r>
                      <a:r>
                        <a:rPr kumimoji="0" lang="lt-LT" sz="1800" b="1" kern="1200" dirty="0" smtClean="0">
                          <a:solidFill>
                            <a:srgbClr val="0000CC"/>
                          </a:solidFill>
                          <a:effectLst>
                            <a:outerShdw blurRad="38100" dist="38100" dir="2700000" algn="tl">
                              <a:srgbClr val="000000">
                                <a:alpha val="43137"/>
                              </a:srgbClr>
                            </a:outerShdw>
                          </a:effectLst>
                          <a:latin typeface="+mn-lt"/>
                          <a:ea typeface="+mn-ea"/>
                          <a:cs typeface="+mn-cs"/>
                        </a:rPr>
                        <a:t>jeigu projekte nėra nei vieno projekto veiklas vykdančio savanorio;</a:t>
                      </a:r>
                    </a:p>
                    <a:p>
                      <a:pPr algn="just"/>
                      <a:endParaRPr kumimoji="0" lang="lt-LT" sz="1800" b="1" kern="1200" dirty="0" smtClean="0">
                        <a:solidFill>
                          <a:schemeClr val="dk1"/>
                        </a:solidFill>
                        <a:effectLst/>
                        <a:latin typeface="+mn-lt"/>
                        <a:ea typeface="+mn-ea"/>
                        <a:cs typeface="+mn-cs"/>
                      </a:endParaRPr>
                    </a:p>
                    <a:p>
                      <a:pPr algn="just"/>
                      <a:r>
                        <a:rPr kumimoji="0" lang="lt-LT" sz="1800" kern="1200" dirty="0" smtClean="0">
                          <a:solidFill>
                            <a:schemeClr val="dk1"/>
                          </a:solidFill>
                          <a:effectLst/>
                          <a:latin typeface="+mn-lt"/>
                          <a:ea typeface="+mn-ea"/>
                          <a:cs typeface="+mn-cs"/>
                        </a:rPr>
                        <a:t>Kitos projekto veikloms įvykdyti ir projekto tikslui</a:t>
                      </a:r>
                      <a:r>
                        <a:rPr kumimoji="0" lang="lt-LT" sz="1800" kern="1200" baseline="0" dirty="0" smtClean="0">
                          <a:solidFill>
                            <a:schemeClr val="dk1"/>
                          </a:solidFill>
                          <a:effectLst/>
                          <a:latin typeface="+mn-lt"/>
                          <a:ea typeface="+mn-ea"/>
                          <a:cs typeface="+mn-cs"/>
                        </a:rPr>
                        <a:t> </a:t>
                      </a:r>
                      <a:r>
                        <a:rPr kumimoji="0" lang="lt-LT" sz="1800" kern="1200" dirty="0" smtClean="0">
                          <a:solidFill>
                            <a:schemeClr val="dk1"/>
                          </a:solidFill>
                          <a:effectLst/>
                          <a:latin typeface="+mn-lt"/>
                          <a:ea typeface="+mn-ea"/>
                          <a:cs typeface="+mn-cs"/>
                        </a:rPr>
                        <a:t>pasiekti būtinos ir pagrįstos išlaidos.</a:t>
                      </a:r>
                      <a:endParaRPr lang="lt-LT" sz="1800" dirty="0" smtClean="0">
                        <a:effectLst/>
                      </a:endParaRPr>
                    </a:p>
                  </a:txBody>
                  <a:tcPr marL="91443" marR="91443" marT="45719" marB="45719"/>
                </a:tc>
                <a:extLst>
                  <a:ext uri="{0D108BD9-81ED-4DB2-BD59-A6C34878D82A}"/>
                </a:extLst>
              </a:tr>
            </a:tbl>
          </a:graphicData>
        </a:graphic>
      </p:graphicFrame>
    </p:spTree>
    <p:extLst>
      <p:ext uri="{BB962C8B-B14F-4D97-AF65-F5344CB8AC3E}">
        <p14:creationId xmlns:p14="http://schemas.microsoft.com/office/powerpoint/2010/main" val="33884793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914400" y="0"/>
            <a:ext cx="8229600" cy="647700"/>
          </a:xfrm>
        </p:spPr>
        <p:txBody>
          <a:bodyPr>
            <a:noAutofit/>
          </a:bodyPr>
          <a:lstStyle/>
          <a:p>
            <a:pPr>
              <a:defRPr/>
            </a:pPr>
            <a:r>
              <a:rPr lang="lt-LT" altLang="lt-LT" sz="2800" dirty="0" smtClean="0">
                <a:solidFill>
                  <a:srgbClr val="0000CC"/>
                </a:solidFill>
              </a:rPr>
              <a:t>TINKAMOS FINANSUOTI IŠLAIDOS (XVIII)</a:t>
            </a:r>
          </a:p>
        </p:txBody>
      </p:sp>
      <p:sp>
        <p:nvSpPr>
          <p:cNvPr id="52227"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extLst>
              <p:ext uri="{D42A27DB-BD31-4B8C-83A1-F6EECF244321}">
                <p14:modId xmlns:p14="http://schemas.microsoft.com/office/powerpoint/2010/main" val="3343457825"/>
              </p:ext>
            </p:extLst>
          </p:nvPr>
        </p:nvGraphicFramePr>
        <p:xfrm>
          <a:off x="17463" y="549275"/>
          <a:ext cx="9126537" cy="6308725"/>
        </p:xfrm>
        <a:graphic>
          <a:graphicData uri="http://schemas.openxmlformats.org/drawingml/2006/table">
            <a:tbl>
              <a:tblPr firstRow="1" bandRow="1">
                <a:tableStyleId>{F5AB1C69-6EDB-4FF4-983F-18BD219EF322}</a:tableStyleId>
              </a:tblPr>
              <a:tblGrid>
                <a:gridCol w="1236332">
                  <a:extLst>
                    <a:ext uri="{9D8B030D-6E8A-4147-A177-3AD203B41FA5}"/>
                  </a:extLst>
                </a:gridCol>
                <a:gridCol w="7890205">
                  <a:extLst>
                    <a:ext uri="{9D8B030D-6E8A-4147-A177-3AD203B41FA5}"/>
                  </a:extLst>
                </a:gridCol>
              </a:tblGrid>
              <a:tr h="427042">
                <a:tc rowSpan="2">
                  <a:txBody>
                    <a:bodyPr/>
                    <a:lstStyle/>
                    <a:p>
                      <a:pPr algn="ctr"/>
                      <a:r>
                        <a:rPr lang="lt-LT" sz="1800" dirty="0"/>
                        <a:t>Išlaidų kategorija</a:t>
                      </a:r>
                      <a:endParaRPr lang="lt-LT" sz="1800" b="1" dirty="0"/>
                    </a:p>
                  </a:txBody>
                  <a:tcPr marL="91443" marR="91443" marT="45719" marB="45719"/>
                </a:tc>
                <a:tc>
                  <a:txBody>
                    <a:bodyPr/>
                    <a:lstStyle/>
                    <a:p>
                      <a:pPr algn="ctr"/>
                      <a:r>
                        <a:rPr lang="lt-LT" sz="1800" dirty="0"/>
                        <a:t>Reikalavimai ir paaiškinimai</a:t>
                      </a:r>
                      <a:endParaRPr lang="lt-LT" sz="1800" b="1" dirty="0"/>
                    </a:p>
                  </a:txBody>
                  <a:tcPr marL="91443" marR="91443" marT="45719" marB="45719"/>
                </a:tc>
                <a:extLst>
                  <a:ext uri="{0D108BD9-81ED-4DB2-BD59-A6C34878D82A}"/>
                </a:extLst>
              </a:tr>
              <a:tr h="524812">
                <a:tc vMerge="1">
                  <a:txBody>
                    <a:bodyPr/>
                    <a:lstStyle/>
                    <a:p>
                      <a:endParaRPr lang="lt-LT" dirty="0"/>
                    </a:p>
                  </a:txBody>
                  <a:tcPr/>
                </a:tc>
                <a:tc>
                  <a:txBody>
                    <a:bodyPr/>
                    <a:lstStyle/>
                    <a:p>
                      <a:pPr algn="ctr"/>
                      <a:r>
                        <a:rPr lang="lt-LT" sz="1800" dirty="0">
                          <a:solidFill>
                            <a:schemeClr val="bg1"/>
                          </a:solidFill>
                        </a:rPr>
                        <a:t>Išlaidos</a:t>
                      </a:r>
                      <a:endParaRPr lang="lt-LT" sz="1800" b="1" dirty="0">
                        <a:solidFill>
                          <a:schemeClr val="bg1"/>
                        </a:solidFill>
                      </a:endParaRPr>
                    </a:p>
                  </a:txBody>
                  <a:tcPr marL="91443" marR="91443" marT="45719" marB="45719">
                    <a:solidFill>
                      <a:schemeClr val="accent3"/>
                    </a:solidFill>
                  </a:tcPr>
                </a:tc>
                <a:extLst>
                  <a:ext uri="{0D108BD9-81ED-4DB2-BD59-A6C34878D82A}"/>
                </a:extLst>
              </a:tr>
              <a:tr h="5356871">
                <a:tc>
                  <a:txBody>
                    <a:bodyPr/>
                    <a:lstStyle/>
                    <a:p>
                      <a:r>
                        <a:rPr lang="lt-LT" sz="1800" dirty="0" smtClean="0"/>
                        <a:t>Informavimas apie projektą</a:t>
                      </a:r>
                      <a:endParaRPr lang="lt-LT" sz="1800" dirty="0"/>
                    </a:p>
                  </a:txBody>
                  <a:tcPr marL="91443" marR="91443" marT="45719" marB="45719"/>
                </a:tc>
                <a:tc>
                  <a:txBody>
                    <a:bodyPr/>
                    <a:lstStyle/>
                    <a:p>
                      <a:pPr algn="just"/>
                      <a:r>
                        <a:rPr kumimoji="0" lang="lt-LT" sz="1800" kern="1200" dirty="0" smtClean="0">
                          <a:solidFill>
                            <a:schemeClr val="dk1"/>
                          </a:solidFill>
                          <a:effectLst/>
                          <a:latin typeface="+mn-lt"/>
                          <a:ea typeface="+mn-ea"/>
                          <a:cs typeface="+mn-cs"/>
                        </a:rPr>
                        <a:t>Tinkamomis finansuoti išlaidomis yra laikomos privalomų viešinimo priemonių, rengimo išlaidos:</a:t>
                      </a:r>
                    </a:p>
                    <a:p>
                      <a:pPr marL="285750" indent="-285750" algn="just">
                        <a:buFont typeface="Arial" panose="020B0604020202020204" pitchFamily="34" charset="0"/>
                        <a:buChar char="•"/>
                      </a:pPr>
                      <a:r>
                        <a:rPr kumimoji="0" lang="lt-LT" sz="1700" kern="1200" dirty="0" smtClean="0">
                          <a:solidFill>
                            <a:schemeClr val="dk1"/>
                          </a:solidFill>
                          <a:effectLst/>
                          <a:latin typeface="+mn-lt"/>
                          <a:ea typeface="+mn-ea"/>
                          <a:cs typeface="+mn-cs"/>
                        </a:rPr>
                        <a:t>interneto svetainėje (jei projekto vykdytojas tokią turi) paskelbti informaciją apie įgyvendinamą projektą, apibūdinti jo tikslus, rezultatus ir informuoti apie finansavimą iš atitinkamo (-ų) ES struktūrinio (-</a:t>
                      </a:r>
                      <a:r>
                        <a:rPr kumimoji="0" lang="lt-LT" sz="1700" kern="1200" dirty="0" err="1" smtClean="0">
                          <a:solidFill>
                            <a:schemeClr val="dk1"/>
                          </a:solidFill>
                          <a:effectLst/>
                          <a:latin typeface="+mn-lt"/>
                          <a:ea typeface="+mn-ea"/>
                          <a:cs typeface="+mn-cs"/>
                        </a:rPr>
                        <a:t>ių</a:t>
                      </a:r>
                      <a:r>
                        <a:rPr kumimoji="0" lang="lt-LT" sz="1700" kern="1200" dirty="0" smtClean="0">
                          <a:solidFill>
                            <a:schemeClr val="dk1"/>
                          </a:solidFill>
                          <a:effectLst/>
                          <a:latin typeface="+mn-lt"/>
                          <a:ea typeface="+mn-ea"/>
                          <a:cs typeface="+mn-cs"/>
                        </a:rPr>
                        <a:t>) fondo (-ų) lėšų; </a:t>
                      </a:r>
                    </a:p>
                    <a:p>
                      <a:pPr marL="285750" indent="-285750" algn="just">
                        <a:buFont typeface="Arial" panose="020B0604020202020204" pitchFamily="34" charset="0"/>
                        <a:buChar char="•"/>
                      </a:pPr>
                      <a:r>
                        <a:rPr kumimoji="0" lang="lt-LT" sz="1700" kern="1200" dirty="0" smtClean="0">
                          <a:solidFill>
                            <a:schemeClr val="dk1"/>
                          </a:solidFill>
                          <a:effectLst/>
                          <a:latin typeface="+mn-lt"/>
                          <a:ea typeface="+mn-ea"/>
                          <a:cs typeface="+mn-cs"/>
                        </a:rPr>
                        <a:t>Projekto įgyvendinimo pradžioje pakabinti bent vieną plakatą (ne mažesnį kaip A3 formato), kuriame turi būti pateikta informacija apie įgyvendinamą projektą ir finansavimą iš atitinkamo (-ų) ES struktūrinio (-</a:t>
                      </a:r>
                      <a:r>
                        <a:rPr kumimoji="0" lang="lt-LT" sz="1700" kern="1200" dirty="0" err="1" smtClean="0">
                          <a:solidFill>
                            <a:schemeClr val="dk1"/>
                          </a:solidFill>
                          <a:effectLst/>
                          <a:latin typeface="+mn-lt"/>
                          <a:ea typeface="+mn-ea"/>
                          <a:cs typeface="+mn-cs"/>
                        </a:rPr>
                        <a:t>ių</a:t>
                      </a:r>
                      <a:r>
                        <a:rPr kumimoji="0" lang="lt-LT" sz="1700" kern="1200" dirty="0" smtClean="0">
                          <a:solidFill>
                            <a:schemeClr val="dk1"/>
                          </a:solidFill>
                          <a:effectLst/>
                          <a:latin typeface="+mn-lt"/>
                          <a:ea typeface="+mn-ea"/>
                          <a:cs typeface="+mn-cs"/>
                        </a:rPr>
                        <a:t>) fondo (-ų) lėšų. Plakatas turi būti pakabintas visuomenei gerai matomoje vietoje (pavyzdžiui, prie įėjimo į pastatą).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lt-LT" sz="1800" kern="1200" dirty="0" smtClean="0">
                          <a:solidFill>
                            <a:schemeClr val="dk1"/>
                          </a:solidFill>
                          <a:effectLst/>
                          <a:latin typeface="+mn-lt"/>
                          <a:ea typeface="+mn-ea"/>
                          <a:cs typeface="+mn-cs"/>
                        </a:rPr>
                        <a:t>, taip pat su projekto pristatymu  susijusios reprezentacinės išlaidos (išskyrus išlaidas alkoholiui ir tabakui). </a:t>
                      </a:r>
                    </a:p>
                    <a:p>
                      <a:pPr algn="just"/>
                      <a:endParaRPr kumimoji="0" lang="lt-LT" sz="1100" kern="1200" dirty="0" smtClean="0">
                        <a:solidFill>
                          <a:schemeClr val="dk1"/>
                        </a:solidFill>
                        <a:effectLst/>
                        <a:latin typeface="+mn-lt"/>
                        <a:ea typeface="+mn-ea"/>
                        <a:cs typeface="+mn-cs"/>
                      </a:endParaRPr>
                    </a:p>
                    <a:p>
                      <a:pPr algn="just"/>
                      <a:r>
                        <a:rPr kumimoji="0" lang="lt-LT" sz="1700" kern="1200" dirty="0" smtClean="0">
                          <a:solidFill>
                            <a:schemeClr val="dk1"/>
                          </a:solidFill>
                          <a:effectLst/>
                          <a:latin typeface="+mn-lt"/>
                          <a:ea typeface="+mn-ea"/>
                          <a:cs typeface="+mn-cs"/>
                        </a:rPr>
                        <a:t>Informavimui apie projektą skirtų renginių organizavimo išlaidos apmokamos taikant renginio organizavimo fiksuotąjį įkainį, kurio dydis nustatytas Renginio organizavimo fiksuotojo įkainio nustatymo tyrimo ataskaitoje, skelbiamoje interneto svetainėje www.esinvesticijos.lt. </a:t>
                      </a:r>
                    </a:p>
                    <a:p>
                      <a:pPr algn="just"/>
                      <a:r>
                        <a:rPr kumimoji="0" lang="lt-LT" sz="1800" b="1" kern="1200" dirty="0" smtClean="0">
                          <a:solidFill>
                            <a:schemeClr val="dk1"/>
                          </a:solidFill>
                          <a:effectLst/>
                          <a:latin typeface="+mn-lt"/>
                          <a:ea typeface="+mn-ea"/>
                          <a:cs typeface="+mn-cs"/>
                        </a:rPr>
                        <a:t>Informavimo apie projektą išlaidos turi neviršyti 3 proc. projekto tinkamų finansuoti išlaidų.</a:t>
                      </a:r>
                      <a:endParaRPr lang="lt-LT" sz="1800" b="1" dirty="0" smtClean="0">
                        <a:effectLst/>
                      </a:endParaRPr>
                    </a:p>
                  </a:txBody>
                  <a:tcPr marL="91443" marR="91443" marT="45719" marB="45719"/>
                </a:tc>
                <a:extLst>
                  <a:ext uri="{0D108BD9-81ED-4DB2-BD59-A6C34878D82A}"/>
                </a:extLst>
              </a:tr>
            </a:tbl>
          </a:graphicData>
        </a:graphic>
      </p:graphicFrame>
    </p:spTree>
    <p:extLst>
      <p:ext uri="{BB962C8B-B14F-4D97-AF65-F5344CB8AC3E}">
        <p14:creationId xmlns:p14="http://schemas.microsoft.com/office/powerpoint/2010/main" val="11584060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914400" y="0"/>
            <a:ext cx="8229600" cy="647700"/>
          </a:xfrm>
        </p:spPr>
        <p:txBody>
          <a:bodyPr>
            <a:noAutofit/>
          </a:bodyPr>
          <a:lstStyle/>
          <a:p>
            <a:pPr algn="ctr">
              <a:defRPr/>
            </a:pPr>
            <a:r>
              <a:rPr lang="lt-LT" altLang="lt-LT" sz="2800" dirty="0" smtClean="0">
                <a:solidFill>
                  <a:srgbClr val="0000CC"/>
                </a:solidFill>
              </a:rPr>
              <a:t>TINKAMOS FINANSUOTI IŠLAIDOS (X</a:t>
            </a:r>
            <a:r>
              <a:rPr lang="en-US" altLang="lt-LT" sz="2800" dirty="0" smtClean="0">
                <a:solidFill>
                  <a:srgbClr val="0000CC"/>
                </a:solidFill>
              </a:rPr>
              <a:t>I</a:t>
            </a:r>
            <a:r>
              <a:rPr lang="lt-LT" altLang="lt-LT" sz="2800" dirty="0">
                <a:solidFill>
                  <a:srgbClr val="0000CC"/>
                </a:solidFill>
              </a:rPr>
              <a:t>X</a:t>
            </a:r>
            <a:r>
              <a:rPr lang="lt-LT" altLang="lt-LT" sz="2800" dirty="0" smtClean="0">
                <a:solidFill>
                  <a:srgbClr val="0000CC"/>
                </a:solidFill>
              </a:rPr>
              <a:t>)</a:t>
            </a:r>
          </a:p>
        </p:txBody>
      </p:sp>
      <p:sp>
        <p:nvSpPr>
          <p:cNvPr id="54275"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nvGraphicFramePr>
        <p:xfrm>
          <a:off x="34925" y="476250"/>
          <a:ext cx="9124950" cy="6492875"/>
        </p:xfrm>
        <a:graphic>
          <a:graphicData uri="http://schemas.openxmlformats.org/drawingml/2006/table">
            <a:tbl>
              <a:tblPr firstRow="1" bandRow="1">
                <a:tableStyleId>{F5AB1C69-6EDB-4FF4-983F-18BD219EF322}</a:tableStyleId>
              </a:tblPr>
              <a:tblGrid>
                <a:gridCol w="1601276">
                  <a:extLst>
                    <a:ext uri="{9D8B030D-6E8A-4147-A177-3AD203B41FA5}"/>
                  </a:extLst>
                </a:gridCol>
                <a:gridCol w="7523674">
                  <a:extLst>
                    <a:ext uri="{9D8B030D-6E8A-4147-A177-3AD203B41FA5}"/>
                  </a:extLst>
                </a:gridCol>
              </a:tblGrid>
              <a:tr h="350559">
                <a:tc rowSpan="2">
                  <a:txBody>
                    <a:bodyPr/>
                    <a:lstStyle/>
                    <a:p>
                      <a:pPr algn="ctr"/>
                      <a:r>
                        <a:rPr lang="lt-LT" sz="1700" dirty="0"/>
                        <a:t>Išlaidų kategorija</a:t>
                      </a:r>
                      <a:endParaRPr lang="lt-LT" sz="1700" b="1" dirty="0"/>
                    </a:p>
                  </a:txBody>
                  <a:tcPr marL="91427" marR="91427" marT="45727" marB="45727"/>
                </a:tc>
                <a:tc>
                  <a:txBody>
                    <a:bodyPr/>
                    <a:lstStyle/>
                    <a:p>
                      <a:pPr algn="ctr"/>
                      <a:r>
                        <a:rPr lang="lt-LT" sz="1700" dirty="0"/>
                        <a:t>Reikalavimai ir paaiškinimai</a:t>
                      </a:r>
                      <a:endParaRPr lang="lt-LT" sz="1700" b="1" dirty="0"/>
                    </a:p>
                  </a:txBody>
                  <a:tcPr marL="91427" marR="91427" marT="45727" marB="45727"/>
                </a:tc>
                <a:extLst>
                  <a:ext uri="{0D108BD9-81ED-4DB2-BD59-A6C34878D82A}"/>
                </a:extLst>
              </a:tr>
              <a:tr h="350559">
                <a:tc vMerge="1">
                  <a:txBody>
                    <a:bodyPr/>
                    <a:lstStyle/>
                    <a:p>
                      <a:endParaRPr lang="lt-LT" dirty="0"/>
                    </a:p>
                  </a:txBody>
                  <a:tcPr/>
                </a:tc>
                <a:tc>
                  <a:txBody>
                    <a:bodyPr/>
                    <a:lstStyle/>
                    <a:p>
                      <a:pPr algn="ctr"/>
                      <a:r>
                        <a:rPr lang="lt-LT" sz="1700" dirty="0">
                          <a:solidFill>
                            <a:schemeClr val="bg1"/>
                          </a:solidFill>
                        </a:rPr>
                        <a:t>Išlaidos</a:t>
                      </a:r>
                      <a:endParaRPr lang="lt-LT" sz="1700" b="1" dirty="0">
                        <a:solidFill>
                          <a:schemeClr val="bg1"/>
                        </a:solidFill>
                      </a:endParaRPr>
                    </a:p>
                  </a:txBody>
                  <a:tcPr marL="91427" marR="91427" marT="45727" marB="45727">
                    <a:solidFill>
                      <a:schemeClr val="accent3"/>
                    </a:solidFill>
                  </a:tcPr>
                </a:tc>
                <a:extLst>
                  <a:ext uri="{0D108BD9-81ED-4DB2-BD59-A6C34878D82A}"/>
                </a:extLst>
              </a:tr>
              <a:tr h="5791757">
                <a:tc>
                  <a:txBody>
                    <a:bodyPr/>
                    <a:lstStyle/>
                    <a:p>
                      <a:r>
                        <a:rPr kumimoji="0" lang="lt-LT" sz="1700" kern="1200" dirty="0" smtClean="0">
                          <a:solidFill>
                            <a:schemeClr val="dk1"/>
                          </a:solidFill>
                          <a:effectLst/>
                          <a:latin typeface="+mn-lt"/>
                          <a:ea typeface="+mn-ea"/>
                          <a:cs typeface="+mn-cs"/>
                        </a:rPr>
                        <a:t>Netiesioginės išlaidos ir kitos išlaidos pagal fiksuotąją projekto išlaidų normą</a:t>
                      </a:r>
                      <a:endParaRPr lang="lt-LT" sz="1700" dirty="0"/>
                    </a:p>
                  </a:txBody>
                  <a:tcPr marL="91427" marR="91427" marT="45727" marB="45727"/>
                </a:tc>
                <a:tc>
                  <a:txBody>
                    <a:bodyPr/>
                    <a:lstStyle/>
                    <a:p>
                      <a:pPr algn="just"/>
                      <a:r>
                        <a:rPr kumimoji="0" lang="lt-LT" sz="1700" kern="1200" dirty="0" smtClean="0">
                          <a:solidFill>
                            <a:schemeClr val="dk1"/>
                          </a:solidFill>
                          <a:effectLst/>
                          <a:latin typeface="+mn-lt"/>
                          <a:ea typeface="+mn-ea"/>
                          <a:cs typeface="+mn-cs"/>
                        </a:rPr>
                        <a:t>Tinkamos finansuoti su projekto administravimu susijusios išlaidos. </a:t>
                      </a:r>
                      <a:r>
                        <a:rPr kumimoji="0" lang="lt-LT" sz="1700" b="1" kern="1200" dirty="0" smtClean="0">
                          <a:solidFill>
                            <a:schemeClr val="dk1"/>
                          </a:solidFill>
                          <a:effectLst/>
                          <a:latin typeface="+mn-lt"/>
                          <a:ea typeface="+mn-ea"/>
                          <a:cs typeface="+mn-cs"/>
                        </a:rPr>
                        <a:t>Šios išlaidos apmokamos taikant fiksuotąją projekto išlaidų normą, </a:t>
                      </a:r>
                    </a:p>
                    <a:p>
                      <a:pPr algn="just"/>
                      <a:endParaRPr kumimoji="0" lang="lt-LT" sz="1700" kern="1200" dirty="0" smtClean="0">
                        <a:solidFill>
                          <a:schemeClr val="dk1"/>
                        </a:solidFill>
                        <a:effectLst/>
                        <a:latin typeface="+mn-lt"/>
                        <a:ea typeface="+mn-ea"/>
                        <a:cs typeface="+mn-cs"/>
                      </a:endParaRPr>
                    </a:p>
                    <a:p>
                      <a:pPr algn="just"/>
                      <a:r>
                        <a:rPr kumimoji="0" lang="lt-LT" sz="1700" kern="1200" dirty="0" smtClean="0">
                          <a:solidFill>
                            <a:schemeClr val="dk1"/>
                          </a:solidFill>
                          <a:effectLst/>
                          <a:latin typeface="+mn-lt"/>
                          <a:ea typeface="+mn-ea"/>
                          <a:cs typeface="+mn-cs"/>
                        </a:rPr>
                        <a:t>Nustatant projektui taikomą fiksuotąją normą atsižvelgiama į tai, kokią tiesioginių išlaidų dalį (procentais, apvalinant iki 2 skaičių po kablelio) sudaro projekto veiklų rangos išlaidos.</a:t>
                      </a:r>
                      <a:r>
                        <a:rPr kumimoji="0" lang="lt-LT" sz="1700" b="1" kern="1200" dirty="0" smtClean="0">
                          <a:solidFill>
                            <a:schemeClr val="dk1"/>
                          </a:solidFill>
                          <a:effectLst/>
                          <a:latin typeface="+mn-lt"/>
                          <a:ea typeface="+mn-ea"/>
                          <a:cs typeface="+mn-cs"/>
                        </a:rPr>
                        <a:t> </a:t>
                      </a:r>
                    </a:p>
                    <a:p>
                      <a:pPr algn="just"/>
                      <a:r>
                        <a:rPr kumimoji="0" lang="lt-LT" sz="1700" kern="1200" dirty="0" smtClean="0">
                          <a:solidFill>
                            <a:schemeClr val="dk1"/>
                          </a:solidFill>
                          <a:effectLst/>
                          <a:latin typeface="+mn-lt"/>
                          <a:ea typeface="+mn-ea"/>
                          <a:cs typeface="+mn-cs"/>
                        </a:rPr>
                        <a:t>Projekto veiklų rangos išlaidomis laikomos išlaidos tų veiklų, kurias visiškai įgyvendina ne pats projekto vykdytojas, o paslaugų teikėjai, prekių tiekėjai ar rangovai. </a:t>
                      </a:r>
                    </a:p>
                    <a:p>
                      <a:pPr algn="just"/>
                      <a:r>
                        <a:rPr kumimoji="0" lang="lt-LT" sz="1700" kern="1200" dirty="0" smtClean="0">
                          <a:solidFill>
                            <a:schemeClr val="dk1"/>
                          </a:solidFill>
                          <a:effectLst/>
                          <a:latin typeface="+mn-lt"/>
                          <a:ea typeface="+mn-ea"/>
                          <a:cs typeface="+mn-cs"/>
                        </a:rPr>
                        <a:t>Pvz., projekto veiklų rangos išlaidomis nelaikomos renginio organizavimo išlaidos, kai už renginio organizavimą (dalyvių kvietimą, registravimą, programos rengimą, atskirų pirkimų (renginio patalpų nuomos, dalyvių maitinimo ir pan.) vykdymą ir kitas organizacines veiklas) yra atsakingas pats projekto vykdytojas ar partneris, t. y. dėl viso renginio organizavimo nėra sudaroma sutartis su paslaugos teikėju, nėra perkamas renginio organizavimo paslaugų paketas. </a:t>
                      </a:r>
                    </a:p>
                    <a:p>
                      <a:pPr algn="just"/>
                      <a:r>
                        <a:rPr kumimoji="0" lang="lt-LT" sz="1700" kern="1200" dirty="0" smtClean="0">
                          <a:solidFill>
                            <a:schemeClr val="dk1"/>
                          </a:solidFill>
                          <a:effectLst/>
                          <a:latin typeface="+mn-lt"/>
                          <a:ea typeface="+mn-ea"/>
                          <a:cs typeface="+mn-cs"/>
                        </a:rPr>
                        <a:t>Žemės, nekilnojamojo turto, statybos, rekonstravimo, remonto ir kitų darbų, taip pat įrangos, įrenginių ir kito ilgalaikio turto įsigijimo išlaidos visais atvejais laikomos projekto veiklų rangos išlaidomis. Supaprastintai apmokamos išlaidos nelaikomos projekto veiklų rangos išlaidomis.</a:t>
                      </a:r>
                      <a:endParaRPr kumimoji="0" lang="lt-LT" sz="1700" kern="1200" dirty="0">
                        <a:solidFill>
                          <a:schemeClr val="dk1"/>
                        </a:solidFill>
                        <a:effectLst/>
                        <a:latin typeface="+mn-lt"/>
                        <a:ea typeface="+mn-ea"/>
                        <a:cs typeface="+mn-cs"/>
                      </a:endParaRPr>
                    </a:p>
                  </a:txBody>
                  <a:tcPr marL="91427" marR="91427" marT="45727" marB="45727"/>
                </a:tc>
                <a:extLst>
                  <a:ext uri="{0D108BD9-81ED-4DB2-BD59-A6C34878D82A}"/>
                </a:extLst>
              </a:tr>
            </a:tbl>
          </a:graphicData>
        </a:graphic>
      </p:graphicFrame>
    </p:spTree>
    <p:extLst>
      <p:ext uri="{BB962C8B-B14F-4D97-AF65-F5344CB8AC3E}">
        <p14:creationId xmlns:p14="http://schemas.microsoft.com/office/powerpoint/2010/main" val="26126711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914400" y="0"/>
            <a:ext cx="8229600" cy="647700"/>
          </a:xfrm>
        </p:spPr>
        <p:txBody>
          <a:bodyPr>
            <a:noAutofit/>
          </a:bodyPr>
          <a:lstStyle/>
          <a:p>
            <a:pPr algn="ctr">
              <a:defRPr/>
            </a:pPr>
            <a:r>
              <a:rPr lang="lt-LT" altLang="lt-LT" sz="2800" dirty="0" smtClean="0">
                <a:solidFill>
                  <a:srgbClr val="0000CC"/>
                </a:solidFill>
              </a:rPr>
              <a:t>TINKAMOS FINANSUOTI IŠLAIDOS (XX)</a:t>
            </a:r>
          </a:p>
        </p:txBody>
      </p:sp>
      <p:sp>
        <p:nvSpPr>
          <p:cNvPr id="56323" name="Content Placeholder 2"/>
          <p:cNvSpPr>
            <a:spLocks noGrp="1"/>
          </p:cNvSpPr>
          <p:nvPr>
            <p:ph idx="1"/>
          </p:nvPr>
        </p:nvSpPr>
        <p:spPr>
          <a:xfrm>
            <a:off x="107950" y="1844675"/>
            <a:ext cx="8856663" cy="4824413"/>
          </a:xfrm>
        </p:spPr>
        <p:txBody>
          <a:bodyPr/>
          <a:lstStyle/>
          <a:p>
            <a:pPr marL="0" indent="0">
              <a:buFont typeface="Arial" charset="0"/>
              <a:buNone/>
            </a:pPr>
            <a:endParaRPr lang="lt-LT" altLang="lt-LT" smtClean="0"/>
          </a:p>
          <a:p>
            <a:pPr marL="0" indent="0">
              <a:buFont typeface="Arial" charset="0"/>
              <a:buNone/>
            </a:pPr>
            <a:endParaRPr lang="lt-LT" altLang="lt-LT" smtClean="0"/>
          </a:p>
        </p:txBody>
      </p:sp>
      <p:graphicFrame>
        <p:nvGraphicFramePr>
          <p:cNvPr id="2" name="Lentelė 1"/>
          <p:cNvGraphicFramePr>
            <a:graphicFrameLocks noGrp="1"/>
          </p:cNvGraphicFramePr>
          <p:nvPr/>
        </p:nvGraphicFramePr>
        <p:xfrm>
          <a:off x="-26988" y="647700"/>
          <a:ext cx="9126538" cy="6210300"/>
        </p:xfrm>
        <a:graphic>
          <a:graphicData uri="http://schemas.openxmlformats.org/drawingml/2006/table">
            <a:tbl>
              <a:tblPr firstRow="1" bandRow="1">
                <a:tableStyleId>{F5AB1C69-6EDB-4FF4-983F-18BD219EF322}</a:tableStyleId>
              </a:tblPr>
              <a:tblGrid>
                <a:gridCol w="1601555">
                  <a:extLst>
                    <a:ext uri="{9D8B030D-6E8A-4147-A177-3AD203B41FA5}"/>
                  </a:extLst>
                </a:gridCol>
                <a:gridCol w="7524983">
                  <a:extLst>
                    <a:ext uri="{9D8B030D-6E8A-4147-A177-3AD203B41FA5}"/>
                  </a:extLst>
                </a:gridCol>
              </a:tblGrid>
              <a:tr h="359313">
                <a:tc rowSpan="2">
                  <a:txBody>
                    <a:bodyPr/>
                    <a:lstStyle/>
                    <a:p>
                      <a:pPr algn="ctr"/>
                      <a:r>
                        <a:rPr lang="lt-LT" sz="1700" dirty="0"/>
                        <a:t>Išlaidų kategorija</a:t>
                      </a:r>
                      <a:endParaRPr lang="lt-LT" sz="1700" b="1" dirty="0"/>
                    </a:p>
                  </a:txBody>
                  <a:tcPr marL="91443" marR="91443" marT="45723" marB="45723"/>
                </a:tc>
                <a:tc>
                  <a:txBody>
                    <a:bodyPr/>
                    <a:lstStyle/>
                    <a:p>
                      <a:pPr algn="ctr"/>
                      <a:r>
                        <a:rPr lang="lt-LT" sz="1700" dirty="0"/>
                        <a:t>Reikalavimai ir paaiškinimai</a:t>
                      </a:r>
                      <a:endParaRPr lang="lt-LT" sz="1700" b="1" dirty="0"/>
                    </a:p>
                  </a:txBody>
                  <a:tcPr marL="91443" marR="91443" marT="45723" marB="45723"/>
                </a:tc>
                <a:extLst>
                  <a:ext uri="{0D108BD9-81ED-4DB2-BD59-A6C34878D82A}"/>
                </a:extLst>
              </a:tr>
              <a:tr h="359313">
                <a:tc vMerge="1">
                  <a:txBody>
                    <a:bodyPr/>
                    <a:lstStyle/>
                    <a:p>
                      <a:endParaRPr lang="lt-LT" dirty="0"/>
                    </a:p>
                  </a:txBody>
                  <a:tcPr/>
                </a:tc>
                <a:tc>
                  <a:txBody>
                    <a:bodyPr/>
                    <a:lstStyle/>
                    <a:p>
                      <a:pPr algn="ctr"/>
                      <a:r>
                        <a:rPr lang="lt-LT" sz="1700" dirty="0">
                          <a:solidFill>
                            <a:schemeClr val="bg1"/>
                          </a:solidFill>
                        </a:rPr>
                        <a:t>Išlaidos</a:t>
                      </a:r>
                      <a:endParaRPr lang="lt-LT" sz="1700" b="1" dirty="0">
                        <a:solidFill>
                          <a:schemeClr val="bg1"/>
                        </a:solidFill>
                      </a:endParaRPr>
                    </a:p>
                  </a:txBody>
                  <a:tcPr marL="91443" marR="91443" marT="45723" marB="45723">
                    <a:solidFill>
                      <a:schemeClr val="accent3"/>
                    </a:solidFill>
                  </a:tcPr>
                </a:tc>
                <a:extLst>
                  <a:ext uri="{0D108BD9-81ED-4DB2-BD59-A6C34878D82A}"/>
                </a:extLst>
              </a:tr>
              <a:tr h="5491674">
                <a:tc>
                  <a:txBody>
                    <a:bodyPr/>
                    <a:lstStyle/>
                    <a:p>
                      <a:r>
                        <a:rPr kumimoji="0" lang="lt-LT" sz="1700" kern="1200" dirty="0" smtClean="0">
                          <a:solidFill>
                            <a:schemeClr val="dk1"/>
                          </a:solidFill>
                          <a:effectLst/>
                          <a:latin typeface="+mn-lt"/>
                          <a:ea typeface="+mn-ea"/>
                          <a:cs typeface="+mn-cs"/>
                        </a:rPr>
                        <a:t>Netiesioginės išlaidos ir kitos išlaidos pagal fiksuotąją projekto išlaidų normą</a:t>
                      </a:r>
                      <a:endParaRPr lang="lt-LT" sz="1700" dirty="0"/>
                    </a:p>
                  </a:txBody>
                  <a:tcPr marL="91443" marR="91443" marT="45723" marB="45723"/>
                </a:tc>
                <a:tc>
                  <a:txBody>
                    <a:bodyPr/>
                    <a:lstStyle/>
                    <a:p>
                      <a:pPr algn="just"/>
                      <a:r>
                        <a:rPr kumimoji="0" lang="lt-LT" sz="1800" kern="1200" dirty="0" smtClean="0">
                          <a:solidFill>
                            <a:schemeClr val="dk1"/>
                          </a:solidFill>
                          <a:effectLst/>
                          <a:latin typeface="+mn-lt"/>
                          <a:ea typeface="+mn-ea"/>
                          <a:cs typeface="+mn-cs"/>
                        </a:rPr>
                        <a:t>Fiksuotosios normos, taikomos iš Europos socialinio fondo lėšų bendrai finansuojamo projekto netiesioginėms išlaidoms apmokėti:</a:t>
                      </a:r>
                    </a:p>
                    <a:p>
                      <a:pPr algn="just"/>
                      <a:endParaRPr kumimoji="0" lang="lt-LT" sz="1700" kern="1200" dirty="0">
                        <a:solidFill>
                          <a:schemeClr val="dk1"/>
                        </a:solidFill>
                        <a:effectLst/>
                        <a:latin typeface="+mn-lt"/>
                        <a:ea typeface="+mn-ea"/>
                        <a:cs typeface="+mn-cs"/>
                      </a:endParaRPr>
                    </a:p>
                  </a:txBody>
                  <a:tcPr marL="91443" marR="91443" marT="45723" marB="45723"/>
                </a:tc>
                <a:extLst>
                  <a:ext uri="{0D108BD9-81ED-4DB2-BD59-A6C34878D82A}"/>
                </a:extLst>
              </a:tr>
            </a:tbl>
          </a:graphicData>
        </a:graphic>
      </p:graphicFrame>
      <p:pic>
        <p:nvPicPr>
          <p:cNvPr id="3" name="Picture 2"/>
          <p:cNvPicPr>
            <a:picLocks noChangeAspect="1"/>
          </p:cNvPicPr>
          <p:nvPr/>
        </p:nvPicPr>
        <p:blipFill>
          <a:blip r:embed="rId3"/>
          <a:stretch>
            <a:fillRect/>
          </a:stretch>
        </p:blipFill>
        <p:spPr>
          <a:xfrm>
            <a:off x="1619672" y="2348880"/>
            <a:ext cx="7524328" cy="5426376"/>
          </a:xfrm>
          <a:prstGeom prst="rect">
            <a:avLst/>
          </a:prstGeom>
        </p:spPr>
      </p:pic>
    </p:spTree>
    <p:extLst>
      <p:ext uri="{BB962C8B-B14F-4D97-AF65-F5344CB8AC3E}">
        <p14:creationId xmlns:p14="http://schemas.microsoft.com/office/powerpoint/2010/main" val="2047181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92919" y="332656"/>
            <a:ext cx="8229600" cy="647700"/>
          </a:xfrm>
        </p:spPr>
        <p:txBody>
          <a:bodyPr>
            <a:noAutofit/>
          </a:bodyPr>
          <a:lstStyle/>
          <a:p>
            <a:pPr>
              <a:defRPr/>
            </a:pPr>
            <a:r>
              <a:rPr lang="lt-LT" altLang="lt-LT" sz="3200" dirty="0" smtClean="0"/>
              <a:t>NETINKAMOS FINANSUOTI IŠLAIDOS (I)</a:t>
            </a:r>
          </a:p>
        </p:txBody>
      </p:sp>
      <p:sp>
        <p:nvSpPr>
          <p:cNvPr id="31747" name="Content Placeholder 2"/>
          <p:cNvSpPr>
            <a:spLocks noGrp="1"/>
          </p:cNvSpPr>
          <p:nvPr>
            <p:ph idx="1"/>
          </p:nvPr>
        </p:nvSpPr>
        <p:spPr>
          <a:xfrm>
            <a:off x="250825" y="1268413"/>
            <a:ext cx="8713788" cy="5013325"/>
          </a:xfrm>
        </p:spPr>
        <p:txBody>
          <a:bodyPr/>
          <a:lstStyle/>
          <a:p>
            <a:pPr marL="0" indent="0">
              <a:buFont typeface="Arial" panose="020B0604020202020204" pitchFamily="34" charset="0"/>
              <a:buNone/>
              <a:defRPr/>
            </a:pPr>
            <a:r>
              <a:rPr lang="lt-LT" b="1" dirty="0"/>
              <a:t>Išlaidos</a:t>
            </a:r>
            <a:r>
              <a:rPr lang="lt-LT" sz="1600" b="1" dirty="0"/>
              <a:t>, </a:t>
            </a:r>
            <a:r>
              <a:rPr lang="lt-LT" b="1" dirty="0"/>
              <a:t>nustatytos Projektų taisyklių 34 skirsnyje:</a:t>
            </a:r>
          </a:p>
          <a:p>
            <a:pPr algn="just">
              <a:defRPr/>
            </a:pPr>
            <a:r>
              <a:rPr lang="lt-LT" sz="1800" dirty="0"/>
              <a:t>skolos palūkanos; PVM, kuris įtrauktinas į PVM atskaitą;</a:t>
            </a:r>
            <a:endParaRPr lang="en-US" sz="1800" dirty="0"/>
          </a:p>
          <a:p>
            <a:pPr algn="just">
              <a:defRPr/>
            </a:pPr>
            <a:r>
              <a:rPr lang="lt-LT" sz="1800" b="1" dirty="0"/>
              <a:t>naudoto turto įsigijimo išlaidos </a:t>
            </a:r>
            <a:r>
              <a:rPr lang="lt-LT" sz="1800" dirty="0"/>
              <a:t>(</a:t>
            </a:r>
            <a:r>
              <a:rPr lang="lt-LT" sz="1800" u="sng" dirty="0"/>
              <a:t>išskyrus atvejus, kai </a:t>
            </a:r>
            <a:r>
              <a:rPr lang="lt-LT" sz="1800" u="sng" dirty="0" err="1"/>
              <a:t>mokymo(si</a:t>
            </a:r>
            <a:r>
              <a:rPr lang="lt-LT" sz="1800" u="sng" dirty="0"/>
              <a:t>) tikslais perkama įranga ar kitas turtas, kurie bus naudojami ne pagal pirminę </a:t>
            </a:r>
            <a:r>
              <a:rPr lang="lt-LT" sz="1800" u="sng" dirty="0" smtClean="0"/>
              <a:t>savo</a:t>
            </a:r>
            <a:r>
              <a:rPr lang="lt-LT" sz="1800" dirty="0"/>
              <a:t> </a:t>
            </a:r>
            <a:r>
              <a:rPr lang="lt-LT" sz="1800" dirty="0" smtClean="0"/>
              <a:t>paskirtį</a:t>
            </a:r>
            <a:r>
              <a:rPr lang="lt-LT" sz="1800" dirty="0"/>
              <a:t>,</a:t>
            </a:r>
            <a:r>
              <a:rPr lang="lt-LT" sz="1800" i="1" dirty="0"/>
              <a:t> </a:t>
            </a:r>
            <a:r>
              <a:rPr lang="lt-LT" sz="1800" dirty="0"/>
              <a:t>ar kai dėl paveldosaugos reikalavimų teisės aktuose nustatytais atvejais negalima naudoti naujų medžiagų);</a:t>
            </a:r>
            <a:endParaRPr lang="en-US" sz="1800" dirty="0"/>
          </a:p>
          <a:p>
            <a:pPr algn="just">
              <a:defRPr/>
            </a:pPr>
            <a:r>
              <a:rPr lang="lt-LT" sz="1800" dirty="0"/>
              <a:t>išlaidos, patirtos atsiradus teigiamiems skirtumams dėl valiutos kurso pasikeitimo;</a:t>
            </a:r>
            <a:endParaRPr lang="en-US" sz="1800" dirty="0"/>
          </a:p>
          <a:p>
            <a:pPr algn="just">
              <a:defRPr/>
            </a:pPr>
            <a:r>
              <a:rPr lang="lt-LT" sz="1800" dirty="0"/>
              <a:t>baudos, nuobaudos ir bylinėjimosi išlaidos;</a:t>
            </a:r>
            <a:endParaRPr lang="en-US" sz="1800" dirty="0"/>
          </a:p>
          <a:p>
            <a:pPr algn="just">
              <a:defRPr/>
            </a:pPr>
            <a:r>
              <a:rPr lang="lt-LT" sz="1800" dirty="0"/>
              <a:t>transporto priemonių (išskyrus tikslines transporto priemones, būtinas projekto uždaviniams įgyvendinti) pirkimo išlaidos;</a:t>
            </a:r>
            <a:endParaRPr lang="en-US" sz="1800" dirty="0"/>
          </a:p>
          <a:p>
            <a:pPr algn="just">
              <a:defRPr/>
            </a:pPr>
            <a:r>
              <a:rPr lang="lt-LT" sz="1800" dirty="0"/>
              <a:t>išlaidos, kurios padidina projekto sąnaudas, proporcingai nesukurdamos pridėtinės vertės;</a:t>
            </a:r>
            <a:endParaRPr lang="en-US" sz="1800" dirty="0"/>
          </a:p>
          <a:p>
            <a:pPr algn="just">
              <a:defRPr/>
            </a:pPr>
            <a:r>
              <a:rPr lang="lt-LT" sz="1800" b="1" dirty="0"/>
              <a:t>nepagrįstai didelės išlaidos </a:t>
            </a:r>
            <a:r>
              <a:rPr lang="lt-LT" sz="1800" dirty="0"/>
              <a:t>(</a:t>
            </a:r>
            <a:r>
              <a:rPr lang="lt-LT" sz="1800" i="1" dirty="0"/>
              <a:t>įgyvendinančioji institucija turi teisę atlikusi rinkos kainų analizę pripažinti netinkamomis finansuoti tą išlaidų dalį, kuri viršija analizės išvadoje nurodytą konkrečiai investicijai nustatytą didžiausią rinkos kainą</a:t>
            </a:r>
            <a:r>
              <a:rPr lang="lt-LT" sz="1800" dirty="0"/>
              <a:t>); </a:t>
            </a:r>
            <a:endParaRPr lang="en-US" sz="1800" dirty="0"/>
          </a:p>
          <a:p>
            <a:pPr marL="0" indent="0">
              <a:buFont typeface="Arial" panose="020B0604020202020204" pitchFamily="34" charset="0"/>
              <a:buNone/>
              <a:defRPr/>
            </a:pPr>
            <a:endParaRPr lang="lt-LT" sz="1600" b="1" dirty="0"/>
          </a:p>
        </p:txBody>
      </p:sp>
    </p:spTree>
    <p:extLst>
      <p:ext uri="{BB962C8B-B14F-4D97-AF65-F5344CB8AC3E}">
        <p14:creationId xmlns:p14="http://schemas.microsoft.com/office/powerpoint/2010/main" val="13447578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700896" y="188640"/>
            <a:ext cx="8229600" cy="647700"/>
          </a:xfrm>
        </p:spPr>
        <p:txBody>
          <a:bodyPr>
            <a:noAutofit/>
          </a:bodyPr>
          <a:lstStyle/>
          <a:p>
            <a:pPr>
              <a:defRPr/>
            </a:pPr>
            <a:r>
              <a:rPr lang="lt-LT" altLang="lt-LT" sz="3200" dirty="0" smtClean="0"/>
              <a:t>NETINKAMOS FINANSUOTI IŠLAIDOS (II)</a:t>
            </a:r>
          </a:p>
        </p:txBody>
      </p:sp>
      <p:sp>
        <p:nvSpPr>
          <p:cNvPr id="31747" name="Content Placeholder 2"/>
          <p:cNvSpPr>
            <a:spLocks noGrp="1"/>
          </p:cNvSpPr>
          <p:nvPr>
            <p:ph idx="1"/>
          </p:nvPr>
        </p:nvSpPr>
        <p:spPr>
          <a:xfrm>
            <a:off x="430213" y="1125538"/>
            <a:ext cx="8713787" cy="5013325"/>
          </a:xfrm>
        </p:spPr>
        <p:txBody>
          <a:bodyPr/>
          <a:lstStyle/>
          <a:p>
            <a:pPr marL="0" indent="0" algn="just">
              <a:buFont typeface="Arial" panose="020B0604020202020204" pitchFamily="34" charset="0"/>
              <a:buNone/>
              <a:defRPr/>
            </a:pPr>
            <a:r>
              <a:rPr lang="lt-LT" sz="2000" b="1" dirty="0"/>
              <a:t>Išlaidos, nustatytos Projektų taisyklių 34 skirsnyje:</a:t>
            </a:r>
          </a:p>
          <a:p>
            <a:pPr algn="just">
              <a:defRPr/>
            </a:pPr>
            <a:r>
              <a:rPr lang="lt-LT" sz="2000" dirty="0"/>
              <a:t>išlaidos, patirtos vykdant sutartis (jų dalį), sudarytas su tarpininkais ar konsultantais, kuriose darbų ar paslaugų kaina siejama su išlaidų dydžiu, nepagrįstu faktine atlikto darbo ar suteiktų paslaugų verte;</a:t>
            </a:r>
            <a:endParaRPr lang="en-US" sz="2000" dirty="0"/>
          </a:p>
          <a:p>
            <a:pPr algn="just">
              <a:defRPr/>
            </a:pPr>
            <a:r>
              <a:rPr lang="lt-LT" sz="2000" b="1" dirty="0"/>
              <a:t>išlaidos, patirtos iš projekto vykdytojo ar partnerio įsigyjant prekes, paslaugas (įskaitant trumpalaikio ir ilgalaikio turto, taip pat nekilnojamojo turto nuomą) ar darbus;</a:t>
            </a:r>
            <a:endParaRPr lang="en-US" sz="2000" b="1" dirty="0"/>
          </a:p>
          <a:p>
            <a:pPr algn="just">
              <a:defRPr/>
            </a:pPr>
            <a:r>
              <a:rPr lang="lt-LT" sz="2000" b="1" dirty="0"/>
              <a:t>išlaidos, kurios anksčiau buvo finansuotos </a:t>
            </a:r>
            <a:r>
              <a:rPr lang="lt-LT" sz="2000" dirty="0"/>
              <a:t>(apmokėtos) iš valstybės biudžeto ir (arba) savivaldybių biudžetų, kitų piniginių išteklių, kuriais disponuoja valstybė ir (arba) savivaldybės, ES struktūrinių fondų, kitų ES finansinės paramos priemonių ar kitos tarptautinės paramos lėšų ir deklaruotos (arba pripažintos deklaruotinomis) EK arba kitai tarptautinei institucijai </a:t>
            </a:r>
            <a:r>
              <a:rPr lang="lt-LT" sz="2000" b="1" dirty="0"/>
              <a:t>ir kurioms apmokėti skyrus ES struktūrinių fondų lėšų jos būtų pripažintos tinkamomis finansuoti ir (arba) apmokėtos ir deklaruotos EK arba kitai tarptautinei institucijai daugiau nei vieną kartą</a:t>
            </a:r>
            <a:r>
              <a:rPr lang="lt-LT" sz="2000" dirty="0"/>
              <a:t>;</a:t>
            </a:r>
            <a:endParaRPr lang="en-US" sz="2000" dirty="0"/>
          </a:p>
          <a:p>
            <a:pPr>
              <a:defRPr/>
            </a:pPr>
            <a:endParaRPr lang="lt-LT" sz="2000" b="1" dirty="0"/>
          </a:p>
        </p:txBody>
      </p:sp>
    </p:spTree>
    <p:extLst>
      <p:ext uri="{BB962C8B-B14F-4D97-AF65-F5344CB8AC3E}">
        <p14:creationId xmlns:p14="http://schemas.microsoft.com/office/powerpoint/2010/main" val="11627414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92919" y="332656"/>
            <a:ext cx="8229600" cy="647700"/>
          </a:xfrm>
        </p:spPr>
        <p:txBody>
          <a:bodyPr>
            <a:noAutofit/>
          </a:bodyPr>
          <a:lstStyle/>
          <a:p>
            <a:pPr>
              <a:defRPr/>
            </a:pPr>
            <a:r>
              <a:rPr lang="lt-LT" altLang="lt-LT" sz="3200" dirty="0" smtClean="0"/>
              <a:t>NETINKAMOS FINANSUOTI IŠLAIDOS (III)</a:t>
            </a:r>
          </a:p>
        </p:txBody>
      </p:sp>
      <p:sp>
        <p:nvSpPr>
          <p:cNvPr id="31747" name="Content Placeholder 2"/>
          <p:cNvSpPr>
            <a:spLocks noGrp="1"/>
          </p:cNvSpPr>
          <p:nvPr>
            <p:ph idx="1"/>
          </p:nvPr>
        </p:nvSpPr>
        <p:spPr>
          <a:xfrm>
            <a:off x="250825" y="1196975"/>
            <a:ext cx="8713788" cy="4680297"/>
          </a:xfrm>
        </p:spPr>
        <p:txBody>
          <a:bodyPr/>
          <a:lstStyle/>
          <a:p>
            <a:pPr marL="0" indent="0">
              <a:buFont typeface="Arial" panose="020B0604020202020204" pitchFamily="34" charset="0"/>
              <a:buNone/>
              <a:defRPr/>
            </a:pPr>
            <a:r>
              <a:rPr lang="lt-LT" sz="2000" b="1" dirty="0"/>
              <a:t>Taip pat šios PFSA nurodytos išlaidos:</a:t>
            </a:r>
          </a:p>
          <a:p>
            <a:pPr>
              <a:defRPr/>
            </a:pPr>
            <a:r>
              <a:rPr lang="lt-LT" sz="2000" dirty="0"/>
              <a:t>tikslinėms grupėms skirto perduoti naudoti (išdalinti) trumpalaikio turto (maisto produktų, higienos prekių ir pan.) įsigijimo išlaidos;</a:t>
            </a:r>
            <a:endParaRPr lang="lt-LT" sz="1200" dirty="0"/>
          </a:p>
          <a:p>
            <a:pPr>
              <a:defRPr/>
            </a:pPr>
            <a:r>
              <a:rPr lang="lt-LT" sz="2000" dirty="0"/>
              <a:t>medicinos įrangos, vaistinių preparatų, drabužių (išskyrus specialius drabužius, būtinus vykdant tam tikrą pobūdį turinčias projekto veiklas) įsigijimo išlaidos;</a:t>
            </a:r>
            <a:endParaRPr lang="lt-LT" sz="1200" dirty="0"/>
          </a:p>
          <a:p>
            <a:pPr>
              <a:defRPr/>
            </a:pPr>
            <a:r>
              <a:rPr lang="lt-LT" sz="2000" dirty="0"/>
              <a:t>tikslinių grupių apgyvendinimo socialinės priežiūros ir (ar) globos įstaigose ir su tuo susijusios išlaidos;</a:t>
            </a:r>
            <a:endParaRPr lang="lt-LT" sz="1200" dirty="0"/>
          </a:p>
          <a:p>
            <a:pPr>
              <a:defRPr/>
            </a:pPr>
            <a:r>
              <a:rPr lang="lt-LT" sz="2000" dirty="0" smtClean="0"/>
              <a:t>transporto </a:t>
            </a:r>
            <a:r>
              <a:rPr lang="lt-LT" sz="2000" dirty="0"/>
              <a:t>priemonių įsigijimo išlaidos;</a:t>
            </a:r>
            <a:endParaRPr lang="lt-LT" sz="1200" dirty="0"/>
          </a:p>
          <a:p>
            <a:pPr>
              <a:defRPr/>
            </a:pPr>
            <a:r>
              <a:rPr lang="lt-LT" sz="2000" dirty="0"/>
              <a:t>išperkamosios ar finansinės nuomos (lizingo) apmokėjimo išlaidos;</a:t>
            </a:r>
            <a:endParaRPr lang="lt-LT" sz="1200" dirty="0"/>
          </a:p>
          <a:p>
            <a:pPr>
              <a:defRPr/>
            </a:pPr>
            <a:r>
              <a:rPr lang="lt-LT" sz="2000" dirty="0"/>
              <a:t>projektinių pasiūlymų ir paraiškų rengimo išlaidos.</a:t>
            </a:r>
            <a:endParaRPr lang="lt-LT" sz="1200" dirty="0"/>
          </a:p>
          <a:p>
            <a:pPr marL="0" indent="0">
              <a:buFont typeface="Arial" panose="020B0604020202020204" pitchFamily="34" charset="0"/>
              <a:buNone/>
              <a:defRPr/>
            </a:pPr>
            <a:endParaRPr lang="lt-LT" sz="1200" b="1" dirty="0"/>
          </a:p>
        </p:txBody>
      </p:sp>
    </p:spTree>
    <p:extLst>
      <p:ext uri="{BB962C8B-B14F-4D97-AF65-F5344CB8AC3E}">
        <p14:creationId xmlns:p14="http://schemas.microsoft.com/office/powerpoint/2010/main" val="3588796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507288" cy="4525962"/>
          </a:xfrm>
        </p:spPr>
        <p:txBody>
          <a:bodyPr/>
          <a:lstStyle/>
          <a:p>
            <a:pPr lvl="0" algn="just"/>
            <a:r>
              <a:rPr lang="lt-LT" sz="2400" dirty="0"/>
              <a:t>projekto veiklas vykdančių </a:t>
            </a:r>
            <a:r>
              <a:rPr lang="lt-LT" sz="2400" b="1" dirty="0"/>
              <a:t>savanorių savanoriškos veiklos</a:t>
            </a:r>
            <a:r>
              <a:rPr lang="lt-LT" sz="2400" dirty="0"/>
              <a:t>, tiesiogiai susijusios su projekto veiklų vykdymu;</a:t>
            </a:r>
          </a:p>
          <a:p>
            <a:pPr lvl="0" algn="just"/>
            <a:r>
              <a:rPr lang="lt-LT" sz="2400" b="1" dirty="0"/>
              <a:t>pareiškėjo ir/ar partnerio (-</a:t>
            </a:r>
            <a:r>
              <a:rPr lang="lt-LT" sz="2400" b="1" dirty="0" err="1"/>
              <a:t>ių</a:t>
            </a:r>
            <a:r>
              <a:rPr lang="lt-LT" sz="2400" b="1" dirty="0"/>
              <a:t>) projekto veiklų vykdytojams ir/ar projekto veiklų dalyviams mokamo darbo užmokesčio, </a:t>
            </a:r>
            <a:r>
              <a:rPr lang="lt-LT" sz="2400" dirty="0"/>
              <a:t>apskaičiuoto ir išmokėto jiems </a:t>
            </a:r>
            <a:r>
              <a:rPr lang="lt-LT" sz="2400" b="1" dirty="0"/>
              <a:t>už darbo laiką, kurio metu darbuotojai vykdė projekto veiklas ar dalyvavimo projekto veiklose</a:t>
            </a:r>
            <a:r>
              <a:rPr lang="lt-LT" sz="2400" dirty="0"/>
              <a:t>, </a:t>
            </a:r>
            <a:r>
              <a:rPr lang="lt-LT" sz="2400" b="1" dirty="0"/>
              <a:t>ir susijusių darbdavio įsipareigojimų išlaidos</a:t>
            </a:r>
            <a:r>
              <a:rPr lang="lt-LT" sz="2400" dirty="0"/>
              <a:t>;</a:t>
            </a:r>
          </a:p>
          <a:p>
            <a:pPr lvl="0" algn="just"/>
            <a:r>
              <a:rPr lang="lt-LT" sz="2400" dirty="0"/>
              <a:t>projekto veikloms vykdyti reikalingo </a:t>
            </a:r>
            <a:r>
              <a:rPr lang="lt-LT" sz="2400" b="1" dirty="0"/>
              <a:t>pareiškėjo ir/ar partnerio (-</a:t>
            </a:r>
            <a:r>
              <a:rPr lang="lt-LT" sz="2400" b="1" dirty="0" err="1"/>
              <a:t>ių</a:t>
            </a:r>
            <a:r>
              <a:rPr lang="lt-LT" sz="2400" b="1" dirty="0"/>
              <a:t>) valdomas nekilnojamasis turtas</a:t>
            </a:r>
            <a:r>
              <a:rPr lang="lt-LT" sz="2400" dirty="0"/>
              <a:t>. </a:t>
            </a:r>
          </a:p>
          <a:p>
            <a:pPr algn="just"/>
            <a:endParaRPr lang="lt-LT" sz="2400" dirty="0"/>
          </a:p>
        </p:txBody>
      </p:sp>
      <p:sp>
        <p:nvSpPr>
          <p:cNvPr id="3" name="Title 2"/>
          <p:cNvSpPr>
            <a:spLocks noGrp="1"/>
          </p:cNvSpPr>
          <p:nvPr>
            <p:ph type="title"/>
          </p:nvPr>
        </p:nvSpPr>
        <p:spPr/>
        <p:txBody>
          <a:bodyPr/>
          <a:lstStyle/>
          <a:p>
            <a:pPr algn="ctr"/>
            <a:r>
              <a:rPr lang="lt-LT" smtClean="0"/>
              <a:t>Galimas nuosavas </a:t>
            </a:r>
            <a:r>
              <a:rPr lang="lt-LT" dirty="0" smtClean="0"/>
              <a:t>įnašas</a:t>
            </a:r>
            <a:endParaRPr lang="lt-LT" dirty="0"/>
          </a:p>
        </p:txBody>
      </p:sp>
    </p:spTree>
    <p:extLst>
      <p:ext uri="{BB962C8B-B14F-4D97-AF65-F5344CB8AC3E}">
        <p14:creationId xmlns:p14="http://schemas.microsoft.com/office/powerpoint/2010/main" val="10913706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28625" y="332656"/>
            <a:ext cx="8229600" cy="642937"/>
          </a:xfrm>
        </p:spPr>
        <p:txBody>
          <a:bodyPr>
            <a:normAutofit fontScale="90000"/>
          </a:bodyPr>
          <a:lstStyle/>
          <a:p>
            <a:pPr>
              <a:defRPr/>
            </a:pPr>
            <a:r>
              <a:rPr lang="lt-LT" altLang="lt-LT" dirty="0" smtClean="0"/>
              <a:t>NEFINANSUOJAMOS VEIKLOS (I)</a:t>
            </a:r>
          </a:p>
        </p:txBody>
      </p:sp>
      <p:sp>
        <p:nvSpPr>
          <p:cNvPr id="26627" name="Content Placeholder 2"/>
          <p:cNvSpPr>
            <a:spLocks noGrp="1"/>
          </p:cNvSpPr>
          <p:nvPr>
            <p:ph idx="1"/>
          </p:nvPr>
        </p:nvSpPr>
        <p:spPr>
          <a:xfrm>
            <a:off x="250824" y="1052736"/>
            <a:ext cx="8641655" cy="4968899"/>
          </a:xfrm>
        </p:spPr>
        <p:txBody>
          <a:bodyPr/>
          <a:lstStyle/>
          <a:p>
            <a:pPr algn="just"/>
            <a:r>
              <a:rPr lang="lt-LT" altLang="lt-LT" sz="1800" dirty="0" smtClean="0"/>
              <a:t>teritorinėse darbo biržose bedarbiais registruotų asmenų profesinis mokymas ir darbo įgūdžių įgijimas, ugdymas darbo vietoje;</a:t>
            </a:r>
          </a:p>
          <a:p>
            <a:pPr algn="just"/>
            <a:r>
              <a:rPr lang="lt-LT" sz="1800" dirty="0"/>
              <a:t>Švietimo mainų paramos fondo, Kvalifikacijų ir profesinio mokymo plėtros centro, Švietimo aprūpinimo centro ir Ugdymo plėtotės centro vykdomos neformaliojo švietimo veiklos</a:t>
            </a:r>
            <a:r>
              <a:rPr lang="lt-LT" sz="1800" dirty="0" smtClean="0"/>
              <a:t>;</a:t>
            </a:r>
          </a:p>
          <a:p>
            <a:pPr algn="just"/>
            <a:r>
              <a:rPr lang="lt-LT" altLang="lt-LT" sz="1800" dirty="0" smtClean="0"/>
              <a:t>NTAKD it. Įstaigų bei organizacijų vykdomos veiklos, skirtos </a:t>
            </a:r>
            <a:r>
              <a:rPr lang="lt-LT" sz="1800" dirty="0"/>
              <a:t>veiklos, skirtos padėti romų tautybės asmenims </a:t>
            </a:r>
            <a:r>
              <a:rPr lang="lt-LT" sz="1800" dirty="0" smtClean="0"/>
              <a:t>integruotis </a:t>
            </a:r>
            <a:r>
              <a:rPr lang="lt-LT" sz="1800" dirty="0"/>
              <a:t>į darbo rinką ir </a:t>
            </a:r>
            <a:r>
              <a:rPr lang="lt-LT" sz="1800" dirty="0" smtClean="0"/>
              <a:t>visuomenę;</a:t>
            </a:r>
          </a:p>
          <a:p>
            <a:pPr algn="just"/>
            <a:r>
              <a:rPr lang="lt-LT" altLang="lt-LT" sz="1800" dirty="0" smtClean="0"/>
              <a:t>SAM priemonių, finansuojamų ES struktūrinių fondų lėšomis, skirtų </a:t>
            </a:r>
            <a:r>
              <a:rPr lang="lt-LT" sz="1800" dirty="0"/>
              <a:t>informuoti, šviesti asmenis sveikatos išsaugojimo ir stiprinimo, ligų prevencijos bei kontrolės temomis, ugdyti sveiką gyvenseną, formuoti sveikatos raštingumo įgūdžius </a:t>
            </a:r>
            <a:r>
              <a:rPr lang="lt-LT" sz="1800" dirty="0" smtClean="0"/>
              <a:t>dalyviai;</a:t>
            </a:r>
            <a:endParaRPr lang="lt-LT" altLang="lt-LT" sz="1800" dirty="0" smtClean="0"/>
          </a:p>
          <a:p>
            <a:pPr algn="just"/>
            <a:r>
              <a:rPr lang="lt-LT" altLang="lt-LT" sz="1800" dirty="0" smtClean="0"/>
              <a:t>veiklos, kurios finansuojamos kitomis priemonėmis, išvardintomis PFSA;</a:t>
            </a:r>
          </a:p>
          <a:p>
            <a:pPr algn="just"/>
            <a:r>
              <a:rPr lang="lt-LT" altLang="lt-LT" sz="1800" dirty="0" smtClean="0"/>
              <a:t>paskolų, garantijų, dotacijų, pašalpų fiziniams ir juridiniams asmenims teikimas;</a:t>
            </a:r>
          </a:p>
          <a:p>
            <a:pPr algn="just"/>
            <a:r>
              <a:rPr lang="lt-LT" altLang="lt-LT" sz="1800" dirty="0" smtClean="0"/>
              <a:t>mokymas pagal formaliojo švietimo (įskaitant profesinio mokymo) ar studijų programas;</a:t>
            </a:r>
          </a:p>
          <a:p>
            <a:endParaRPr lang="lt-LT" altLang="lt-LT" dirty="0" smtClean="0"/>
          </a:p>
        </p:txBody>
      </p:sp>
    </p:spTree>
    <p:extLst>
      <p:ext uri="{BB962C8B-B14F-4D97-AF65-F5344CB8AC3E}">
        <p14:creationId xmlns:p14="http://schemas.microsoft.com/office/powerpoint/2010/main" val="30690295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67506" y="548679"/>
            <a:ext cx="8229600" cy="935633"/>
          </a:xfrm>
        </p:spPr>
        <p:txBody>
          <a:bodyPr>
            <a:normAutofit fontScale="90000"/>
          </a:bodyPr>
          <a:lstStyle/>
          <a:p>
            <a:pPr>
              <a:defRPr/>
            </a:pPr>
            <a:r>
              <a:rPr lang="en-US" altLang="lt-LT" dirty="0" smtClean="0"/>
              <a:t>PROJEKT</a:t>
            </a:r>
            <a:r>
              <a:rPr lang="lt-LT" altLang="lt-LT" dirty="0" smtClean="0"/>
              <a:t>Ų FINANSAVIMO REIKALAVIMAI </a:t>
            </a:r>
          </a:p>
        </p:txBody>
      </p:sp>
      <p:sp>
        <p:nvSpPr>
          <p:cNvPr id="31747" name="Content Placeholder 2"/>
          <p:cNvSpPr>
            <a:spLocks noGrp="1"/>
          </p:cNvSpPr>
          <p:nvPr>
            <p:ph idx="1"/>
          </p:nvPr>
        </p:nvSpPr>
        <p:spPr>
          <a:xfrm>
            <a:off x="28575" y="1484313"/>
            <a:ext cx="8964613" cy="5013325"/>
          </a:xfrm>
        </p:spPr>
        <p:txBody>
          <a:bodyPr/>
          <a:lstStyle/>
          <a:p>
            <a:pPr>
              <a:defRPr/>
            </a:pPr>
            <a:endParaRPr lang="lt-LT" sz="1800" b="1" dirty="0"/>
          </a:p>
          <a:p>
            <a:pPr algn="just">
              <a:defRPr/>
            </a:pPr>
            <a:r>
              <a:rPr lang="lt-LT" sz="1800" b="1" dirty="0"/>
              <a:t>Apmokamos tik tos išlaidos, kurios yra patirtos projekto vykdytojo, partnerio (-</a:t>
            </a:r>
            <a:r>
              <a:rPr lang="lt-LT" sz="1800" b="1" dirty="0" err="1"/>
              <a:t>ių</a:t>
            </a:r>
            <a:r>
              <a:rPr lang="lt-LT" sz="1800" b="1" dirty="0"/>
              <a:t>) ar projekto veiklų dalyvio (-</a:t>
            </a:r>
            <a:r>
              <a:rPr lang="lt-LT" sz="1800" b="1" dirty="0" err="1"/>
              <a:t>ių</a:t>
            </a:r>
            <a:r>
              <a:rPr lang="lt-LT" sz="1800" b="1" dirty="0"/>
              <a:t>) </a:t>
            </a:r>
            <a:r>
              <a:rPr lang="lt-LT" sz="1800" dirty="0"/>
              <a:t>(</a:t>
            </a:r>
            <a:r>
              <a:rPr lang="lt-LT" sz="1800" i="1" dirty="0"/>
              <a:t>kai </a:t>
            </a:r>
            <a:r>
              <a:rPr lang="lt-LT" sz="1800" i="1" dirty="0" smtClean="0"/>
              <a:t>projekto pagal 1.2.1 veiksmą </a:t>
            </a:r>
            <a:r>
              <a:rPr lang="lt-LT" sz="1800" i="1" dirty="0"/>
              <a:t>veiklų dalyvis patiria kelionės, maitinimo, skiepijimo, sveikatos pažymos gavimo ir (ar) pan. išlaidas)</a:t>
            </a:r>
          </a:p>
          <a:p>
            <a:pPr marL="0" indent="0" algn="just">
              <a:buFont typeface="Arial" panose="020B0604020202020204" pitchFamily="34" charset="0"/>
              <a:buNone/>
              <a:defRPr/>
            </a:pPr>
            <a:endParaRPr lang="lt-LT" sz="1800" b="1" i="1" dirty="0">
              <a:solidFill>
                <a:srgbClr val="FF0000"/>
              </a:solidFill>
            </a:endParaRPr>
          </a:p>
          <a:p>
            <a:pPr algn="just">
              <a:defRPr/>
            </a:pPr>
            <a:r>
              <a:rPr lang="lt-LT" sz="1800" dirty="0" smtClean="0"/>
              <a:t>vienam </a:t>
            </a:r>
            <a:r>
              <a:rPr lang="lt-LT" sz="1800" dirty="0"/>
              <a:t>projekto veiklų dalyviui vidutiniškai tenkanti </a:t>
            </a:r>
            <a:r>
              <a:rPr lang="lt-LT" sz="1800" dirty="0" smtClean="0"/>
              <a:t>veikloms </a:t>
            </a:r>
            <a:r>
              <a:rPr lang="lt-LT" sz="1800" dirty="0"/>
              <a:t>vykdyti  skiriamo finansavimo lėšų suma gali sudaryti </a:t>
            </a:r>
            <a:r>
              <a:rPr lang="lt-LT" sz="1800" b="1" u="sng" dirty="0"/>
              <a:t>ne daugiau kaip </a:t>
            </a:r>
            <a:r>
              <a:rPr lang="lt-LT" sz="1800" b="1" u="sng" dirty="0" smtClean="0"/>
              <a:t>3000 </a:t>
            </a:r>
            <a:r>
              <a:rPr lang="lt-LT" sz="1800" b="1" u="sng" dirty="0"/>
              <a:t>eurų </a:t>
            </a:r>
            <a:r>
              <a:rPr lang="lt-LT" sz="1800" b="1" u="sng" dirty="0" smtClean="0"/>
              <a:t>(tris </a:t>
            </a:r>
            <a:r>
              <a:rPr lang="lt-LT" sz="1800" b="1" u="sng" dirty="0"/>
              <a:t>tūkstančius eurų).</a:t>
            </a:r>
            <a:endParaRPr lang="lt-LT" sz="1800" b="1" u="sng" dirty="0">
              <a:solidFill>
                <a:srgbClr val="FF0000"/>
              </a:solidFill>
            </a:endParaRPr>
          </a:p>
          <a:p>
            <a:pPr marL="0" indent="0">
              <a:buFont typeface="Arial" panose="020B0604020202020204" pitchFamily="34" charset="0"/>
              <a:buNone/>
              <a:defRPr/>
            </a:pPr>
            <a:endParaRPr lang="lt-LT" sz="1800" dirty="0"/>
          </a:p>
        </p:txBody>
      </p:sp>
    </p:spTree>
    <p:extLst>
      <p:ext uri="{BB962C8B-B14F-4D97-AF65-F5344CB8AC3E}">
        <p14:creationId xmlns:p14="http://schemas.microsoft.com/office/powerpoint/2010/main" val="36295825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53975" y="1417638"/>
            <a:ext cx="9036050" cy="4525962"/>
          </a:xfrm>
        </p:spPr>
        <p:txBody>
          <a:bodyPr/>
          <a:lstStyle/>
          <a:p>
            <a:r>
              <a:rPr lang="lt-LT" sz="2400" b="1" dirty="0">
                <a:effectLst>
                  <a:outerShdw blurRad="38100" dist="38100" dir="2700000" algn="tl">
                    <a:srgbClr val="000000">
                      <a:alpha val="43137"/>
                    </a:srgbClr>
                  </a:outerShdw>
                </a:effectLst>
              </a:rPr>
              <a:t>Efekto </a:t>
            </a:r>
            <a:r>
              <a:rPr lang="lt-LT" sz="2400" b="1" dirty="0" smtClean="0">
                <a:effectLst>
                  <a:outerShdw blurRad="38100" dist="38100" dir="2700000" algn="tl">
                    <a:srgbClr val="000000">
                      <a:alpha val="43137"/>
                    </a:srgbClr>
                  </a:outerShdw>
                </a:effectLst>
              </a:rPr>
              <a:t>rodiklio</a:t>
            </a:r>
            <a:r>
              <a:rPr lang="lt-LT" sz="2400" dirty="0" smtClean="0"/>
              <a:t>: „Socialine </a:t>
            </a:r>
            <a:r>
              <a:rPr lang="lt-LT" sz="2400" dirty="0"/>
              <a:t>pašalpa </a:t>
            </a:r>
            <a:r>
              <a:rPr lang="lt-LT" sz="2400" dirty="0" smtClean="0"/>
              <a:t>gaunančių</a:t>
            </a:r>
            <a:r>
              <a:rPr lang="lt-LT" sz="2400" dirty="0"/>
              <a:t> </a:t>
            </a:r>
            <a:r>
              <a:rPr lang="lt-LT" sz="2400" dirty="0" smtClean="0"/>
              <a:t>asmenų skaičius, </a:t>
            </a:r>
            <a:r>
              <a:rPr lang="lt-LT" sz="2400" dirty="0"/>
              <a:t>tenkantis 1000-iui gyventoju bus </a:t>
            </a:r>
            <a:r>
              <a:rPr lang="lt-LT" sz="2400" dirty="0" smtClean="0"/>
              <a:t>38 (sumažės 10 proc.).</a:t>
            </a:r>
            <a:r>
              <a:rPr lang="lt-LT" sz="2400" b="1" dirty="0" smtClean="0"/>
              <a:t> </a:t>
            </a:r>
            <a:endParaRPr lang="lt-LT" sz="2400" dirty="0"/>
          </a:p>
        </p:txBody>
      </p:sp>
      <p:sp>
        <p:nvSpPr>
          <p:cNvPr id="3" name="Title 2"/>
          <p:cNvSpPr>
            <a:spLocks noGrp="1"/>
          </p:cNvSpPr>
          <p:nvPr>
            <p:ph type="title"/>
          </p:nvPr>
        </p:nvSpPr>
        <p:spPr/>
        <p:txBody>
          <a:bodyPr>
            <a:noAutofit/>
          </a:bodyPr>
          <a:lstStyle/>
          <a:p>
            <a:pPr>
              <a:defRPr/>
            </a:pPr>
            <a:r>
              <a:rPr lang="lt-LT" sz="2800" dirty="0"/>
              <a:t>Projektai pagal šį kvietimą prisidės prie Strategijos:</a:t>
            </a:r>
          </a:p>
        </p:txBody>
      </p:sp>
    </p:spTree>
    <p:extLst>
      <p:ext uri="{BB962C8B-B14F-4D97-AF65-F5344CB8AC3E}">
        <p14:creationId xmlns:p14="http://schemas.microsoft.com/office/powerpoint/2010/main" val="13826011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53975" y="1124744"/>
            <a:ext cx="9036050" cy="5616624"/>
          </a:xfrm>
        </p:spPr>
        <p:txBody>
          <a:bodyPr/>
          <a:lstStyle/>
          <a:p>
            <a:r>
              <a:rPr lang="lt-LT" altLang="lt-LT" sz="2400" b="1" i="1" u="sng" dirty="0"/>
              <a:t>2</a:t>
            </a:r>
            <a:r>
              <a:rPr lang="lt-LT" altLang="lt-LT" sz="2400" b="1" i="1" u="sng" dirty="0" smtClean="0"/>
              <a:t> tikslo rezultatų rodiklių įgyvendinimo: </a:t>
            </a:r>
            <a:endParaRPr lang="lt-LT" altLang="lt-LT" sz="2400" dirty="0" smtClean="0"/>
          </a:p>
        </p:txBody>
      </p:sp>
      <p:sp>
        <p:nvSpPr>
          <p:cNvPr id="3" name="Title 2"/>
          <p:cNvSpPr>
            <a:spLocks noGrp="1"/>
          </p:cNvSpPr>
          <p:nvPr>
            <p:ph type="title"/>
          </p:nvPr>
        </p:nvSpPr>
        <p:spPr>
          <a:xfrm>
            <a:off x="457200" y="274638"/>
            <a:ext cx="8579296" cy="850106"/>
          </a:xfrm>
        </p:spPr>
        <p:txBody>
          <a:bodyPr>
            <a:noAutofit/>
          </a:bodyPr>
          <a:lstStyle/>
          <a:p>
            <a:pPr>
              <a:defRPr/>
            </a:pPr>
            <a:r>
              <a:rPr lang="lt-LT" sz="2600" dirty="0"/>
              <a:t>Projektai pagal šį kvietimą prisidės prie Strategijos:</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628800"/>
            <a:ext cx="8640960" cy="51125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37749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53975" y="1417638"/>
            <a:ext cx="9036050" cy="4525962"/>
          </a:xfrm>
        </p:spPr>
        <p:txBody>
          <a:bodyPr/>
          <a:lstStyle/>
          <a:p>
            <a:pPr marL="392113" lvl="1" indent="0">
              <a:buNone/>
            </a:pPr>
            <a:r>
              <a:rPr lang="lt-LT" sz="2400" dirty="0"/>
              <a:t>2</a:t>
            </a:r>
            <a:r>
              <a:rPr lang="lt-LT" sz="2400" dirty="0" smtClean="0"/>
              <a:t>.1</a:t>
            </a:r>
            <a:r>
              <a:rPr lang="lt-LT" sz="2400" dirty="0"/>
              <a:t>. </a:t>
            </a:r>
            <a:r>
              <a:rPr lang="lt-LT" sz="2400" b="1" dirty="0"/>
              <a:t>Uždavinio </a:t>
            </a:r>
            <a:r>
              <a:rPr lang="lt-LT" sz="2400" dirty="0" smtClean="0"/>
              <a:t>„</a:t>
            </a:r>
            <a:r>
              <a:rPr lang="en-US" sz="2400" dirty="0" err="1"/>
              <a:t>Plėtoti</a:t>
            </a:r>
            <a:r>
              <a:rPr lang="en-US" sz="2400" dirty="0"/>
              <a:t> </a:t>
            </a:r>
            <a:r>
              <a:rPr lang="en-US" sz="2400" dirty="0" err="1"/>
              <a:t>psichosocialines</a:t>
            </a:r>
            <a:r>
              <a:rPr lang="en-US" sz="2400" dirty="0"/>
              <a:t> </a:t>
            </a:r>
            <a:r>
              <a:rPr lang="en-US" sz="2400" dirty="0" err="1"/>
              <a:t>ir</a:t>
            </a:r>
            <a:r>
              <a:rPr lang="en-US" sz="2400" dirty="0"/>
              <a:t> </a:t>
            </a:r>
            <a:r>
              <a:rPr lang="en-US" sz="2400" dirty="0" err="1"/>
              <a:t>sociokultūrines</a:t>
            </a:r>
            <a:r>
              <a:rPr lang="en-US" sz="2400" dirty="0"/>
              <a:t> </a:t>
            </a:r>
            <a:r>
              <a:rPr lang="en-US" sz="2400" dirty="0" err="1"/>
              <a:t>paslaugas</a:t>
            </a:r>
            <a:r>
              <a:rPr lang="en-US" sz="2400" dirty="0"/>
              <a:t>, </a:t>
            </a:r>
            <a:r>
              <a:rPr lang="en-US" sz="2400" dirty="0" err="1"/>
              <a:t>didinant</a:t>
            </a:r>
            <a:r>
              <a:rPr lang="en-US" sz="2400" dirty="0"/>
              <a:t> </a:t>
            </a:r>
            <a:r>
              <a:rPr lang="en-US" sz="2400" dirty="0" err="1"/>
              <a:t>socialinių</a:t>
            </a:r>
            <a:r>
              <a:rPr lang="en-US" sz="2400" dirty="0"/>
              <a:t> </a:t>
            </a:r>
            <a:r>
              <a:rPr lang="en-US" sz="2400" dirty="0" err="1"/>
              <a:t>paslaugų</a:t>
            </a:r>
            <a:r>
              <a:rPr lang="en-US" sz="2400" dirty="0"/>
              <a:t> </a:t>
            </a:r>
            <a:r>
              <a:rPr lang="en-US" sz="2400" dirty="0" err="1"/>
              <a:t>gavėjų</a:t>
            </a:r>
            <a:r>
              <a:rPr lang="en-US" sz="2400" dirty="0"/>
              <a:t> </a:t>
            </a:r>
            <a:r>
              <a:rPr lang="en-US" sz="2400" dirty="0" err="1"/>
              <a:t>skaičių</a:t>
            </a:r>
            <a:r>
              <a:rPr lang="en-US" sz="2400" dirty="0"/>
              <a:t> </a:t>
            </a:r>
            <a:r>
              <a:rPr lang="en-US" sz="2400" dirty="0" err="1"/>
              <a:t>ir</a:t>
            </a:r>
            <a:r>
              <a:rPr lang="en-US" sz="2400" dirty="0"/>
              <a:t> </a:t>
            </a:r>
            <a:r>
              <a:rPr lang="en-US" sz="2400" dirty="0" err="1"/>
              <a:t>skatinant</a:t>
            </a:r>
            <a:r>
              <a:rPr lang="en-US" sz="2400" dirty="0"/>
              <a:t> </a:t>
            </a:r>
            <a:r>
              <a:rPr lang="en-US" sz="2400" dirty="0" err="1"/>
              <a:t>kūryba</a:t>
            </a:r>
            <a:r>
              <a:rPr lang="en-US" sz="2400" dirty="0"/>
              <a:t> </a:t>
            </a:r>
            <a:r>
              <a:rPr lang="en-US" sz="2400" dirty="0" err="1"/>
              <a:t>paremtą</a:t>
            </a:r>
            <a:r>
              <a:rPr lang="en-US" sz="2400" dirty="0"/>
              <a:t> </a:t>
            </a:r>
            <a:r>
              <a:rPr lang="en-US" sz="2400" dirty="0" err="1"/>
              <a:t>partnerystę</a:t>
            </a:r>
            <a:r>
              <a:rPr lang="en-US" sz="2400" dirty="0" smtClean="0"/>
              <a:t>”</a:t>
            </a:r>
            <a:r>
              <a:rPr lang="lt-LT" sz="2400" dirty="0" smtClean="0"/>
              <a:t> </a:t>
            </a:r>
            <a:r>
              <a:rPr lang="en-US" sz="2400" b="1" dirty="0" err="1" smtClean="0"/>
              <a:t>įgyvendinimo</a:t>
            </a:r>
            <a:r>
              <a:rPr lang="en-US" sz="2400" b="1" dirty="0" smtClean="0"/>
              <a:t> </a:t>
            </a:r>
            <a:r>
              <a:rPr lang="en-US" sz="2400" b="1" dirty="0" err="1"/>
              <a:t>rezultatai</a:t>
            </a:r>
            <a:r>
              <a:rPr lang="en-US" sz="2400" b="1" dirty="0"/>
              <a:t>:</a:t>
            </a:r>
            <a:endParaRPr lang="lt-LT" sz="2400" dirty="0"/>
          </a:p>
          <a:p>
            <a:endParaRPr lang="lt-LT" sz="2400" dirty="0"/>
          </a:p>
        </p:txBody>
      </p:sp>
      <p:sp>
        <p:nvSpPr>
          <p:cNvPr id="3" name="Title 2"/>
          <p:cNvSpPr>
            <a:spLocks noGrp="1"/>
          </p:cNvSpPr>
          <p:nvPr>
            <p:ph type="title"/>
          </p:nvPr>
        </p:nvSpPr>
        <p:spPr/>
        <p:txBody>
          <a:bodyPr>
            <a:noAutofit/>
          </a:bodyPr>
          <a:lstStyle/>
          <a:p>
            <a:pPr>
              <a:defRPr/>
            </a:pPr>
            <a:r>
              <a:rPr lang="lt-LT" sz="2800" dirty="0"/>
              <a:t>Projektai pagal šį kvietimą prisidės prie Strategijos:</a:t>
            </a:r>
          </a:p>
        </p:txBody>
      </p:sp>
      <p:graphicFrame>
        <p:nvGraphicFramePr>
          <p:cNvPr id="5" name="Table 4"/>
          <p:cNvGraphicFramePr>
            <a:graphicFrameLocks noGrp="1"/>
          </p:cNvGraphicFramePr>
          <p:nvPr>
            <p:extLst>
              <p:ext uri="{D42A27DB-BD31-4B8C-83A1-F6EECF244321}">
                <p14:modId xmlns:p14="http://schemas.microsoft.com/office/powerpoint/2010/main" val="3718362274"/>
              </p:ext>
            </p:extLst>
          </p:nvPr>
        </p:nvGraphicFramePr>
        <p:xfrm>
          <a:off x="611560" y="3142332"/>
          <a:ext cx="8424935" cy="2374900"/>
        </p:xfrm>
        <a:graphic>
          <a:graphicData uri="http://schemas.openxmlformats.org/drawingml/2006/table">
            <a:tbl>
              <a:tblPr firstRow="1" firstCol="1" lastRow="1" lastCol="1" bandRow="1" bandCol="1"/>
              <a:tblGrid>
                <a:gridCol w="6696743"/>
                <a:gridCol w="1728192"/>
              </a:tblGrid>
              <a:tr h="277495">
                <a:tc>
                  <a:txBody>
                    <a:bodyPr/>
                    <a:lstStyle/>
                    <a:p>
                      <a:pPr>
                        <a:lnSpc>
                          <a:spcPts val="500"/>
                        </a:lnSpc>
                        <a:spcBef>
                          <a:spcPts val="50"/>
                        </a:spcBef>
                        <a:spcAft>
                          <a:spcPts val="0"/>
                        </a:spcAft>
                      </a:pPr>
                      <a:r>
                        <a:rPr lang="en-US" sz="2000" dirty="0">
                          <a:effectLst/>
                          <a:latin typeface="Times New Roman"/>
                          <a:ea typeface="Times New Roman"/>
                        </a:rPr>
                        <a:t> </a:t>
                      </a:r>
                      <a:endParaRPr lang="lt-LT" sz="2000" dirty="0">
                        <a:effectLst/>
                        <a:latin typeface="Times New Roman"/>
                        <a:ea typeface="Times New Roman"/>
                      </a:endParaRPr>
                    </a:p>
                    <a:p>
                      <a:pPr marL="65405">
                        <a:spcAft>
                          <a:spcPts val="0"/>
                        </a:spcAft>
                      </a:pPr>
                      <a:r>
                        <a:rPr lang="en-US" sz="2000" b="1" dirty="0" err="1">
                          <a:effectLst/>
                          <a:latin typeface="Times New Roman"/>
                          <a:ea typeface="Times New Roman"/>
                        </a:rPr>
                        <a:t>Produkto</a:t>
                      </a:r>
                      <a:r>
                        <a:rPr lang="en-US" sz="2000" b="1" dirty="0">
                          <a:effectLst/>
                          <a:latin typeface="Times New Roman"/>
                          <a:ea typeface="Times New Roman"/>
                        </a:rPr>
                        <a:t> </a:t>
                      </a:r>
                      <a:r>
                        <a:rPr lang="en-US" sz="2000" b="1" dirty="0" err="1">
                          <a:effectLst/>
                          <a:latin typeface="Times New Roman"/>
                          <a:ea typeface="Times New Roman"/>
                        </a:rPr>
                        <a:t>rodikliai</a:t>
                      </a:r>
                      <a:r>
                        <a:rPr lang="en-US" sz="2000" b="1" dirty="0">
                          <a:effectLst/>
                          <a:latin typeface="Times New Roman"/>
                          <a:ea typeface="Times New Roman"/>
                        </a:rPr>
                        <a:t>:</a:t>
                      </a:r>
                      <a:endParaRPr lang="lt-LT" sz="20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nSpc>
                          <a:spcPts val="600"/>
                        </a:lnSpc>
                        <a:spcBef>
                          <a:spcPts val="25"/>
                        </a:spcBef>
                        <a:spcAft>
                          <a:spcPts val="0"/>
                        </a:spcAft>
                      </a:pPr>
                      <a:r>
                        <a:rPr lang="en-US" sz="2000">
                          <a:effectLst/>
                          <a:latin typeface="Times New Roman"/>
                          <a:ea typeface="Times New Roman"/>
                        </a:rPr>
                        <a:t> </a:t>
                      </a:r>
                      <a:endParaRPr lang="lt-LT" sz="2000">
                        <a:effectLst/>
                        <a:latin typeface="Times New Roman"/>
                        <a:ea typeface="Times New Roman"/>
                      </a:endParaRPr>
                    </a:p>
                    <a:p>
                      <a:pPr marL="128270">
                        <a:spcAft>
                          <a:spcPts val="0"/>
                        </a:spcAft>
                      </a:pPr>
                      <a:r>
                        <a:rPr lang="en-US" sz="2000" b="1">
                          <a:effectLst/>
                          <a:latin typeface="Times New Roman"/>
                          <a:ea typeface="Times New Roman"/>
                        </a:rPr>
                        <a:t>Pokytis (2022 m. pab.)</a:t>
                      </a:r>
                      <a:endParaRPr lang="lt-LT" sz="2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332105">
                <a:tc>
                  <a:txBody>
                    <a:bodyPr/>
                    <a:lstStyle/>
                    <a:p>
                      <a:pPr marL="65405">
                        <a:spcAft>
                          <a:spcPts val="0"/>
                        </a:spcAft>
                      </a:pPr>
                      <a:r>
                        <a:rPr lang="en-US" sz="2000" dirty="0">
                          <a:effectLst/>
                          <a:latin typeface="Times New Roman"/>
                          <a:ea typeface="Times New Roman"/>
                        </a:rPr>
                        <a:t>BIVP </a:t>
                      </a:r>
                      <a:r>
                        <a:rPr lang="en-US" sz="2000" dirty="0" err="1">
                          <a:effectLst/>
                          <a:latin typeface="Times New Roman"/>
                          <a:ea typeface="Times New Roman"/>
                        </a:rPr>
                        <a:t>projektų</a:t>
                      </a:r>
                      <a:r>
                        <a:rPr lang="en-US" sz="2000" dirty="0">
                          <a:effectLst/>
                          <a:latin typeface="Times New Roman"/>
                          <a:ea typeface="Times New Roman"/>
                        </a:rPr>
                        <a:t> </a:t>
                      </a:r>
                      <a:r>
                        <a:rPr lang="en-US" sz="2000" dirty="0" err="1">
                          <a:effectLst/>
                          <a:latin typeface="Times New Roman"/>
                          <a:ea typeface="Times New Roman"/>
                        </a:rPr>
                        <a:t>veiklų</a:t>
                      </a:r>
                      <a:r>
                        <a:rPr lang="en-US" sz="2000" dirty="0">
                          <a:effectLst/>
                          <a:latin typeface="Times New Roman"/>
                          <a:ea typeface="Times New Roman"/>
                        </a:rPr>
                        <a:t> </a:t>
                      </a:r>
                      <a:r>
                        <a:rPr lang="en-US" sz="2000" dirty="0" err="1">
                          <a:effectLst/>
                          <a:latin typeface="Times New Roman"/>
                          <a:ea typeface="Times New Roman"/>
                        </a:rPr>
                        <a:t>dalyviai</a:t>
                      </a:r>
                      <a:r>
                        <a:rPr lang="en-US" sz="2000" dirty="0">
                          <a:effectLst/>
                          <a:latin typeface="Times New Roman"/>
                          <a:ea typeface="Times New Roman"/>
                        </a:rPr>
                        <a:t> (</a:t>
                      </a:r>
                      <a:r>
                        <a:rPr lang="en-US" sz="2000" dirty="0" err="1">
                          <a:effectLst/>
                          <a:latin typeface="Times New Roman"/>
                          <a:ea typeface="Times New Roman"/>
                        </a:rPr>
                        <a:t>įskaitant</a:t>
                      </a:r>
                      <a:r>
                        <a:rPr lang="en-US" sz="2000" dirty="0">
                          <a:effectLst/>
                          <a:latin typeface="Times New Roman"/>
                          <a:ea typeface="Times New Roman"/>
                        </a:rPr>
                        <a:t> visas </a:t>
                      </a:r>
                      <a:r>
                        <a:rPr lang="en-US" sz="2000" dirty="0" err="1">
                          <a:effectLst/>
                          <a:latin typeface="Times New Roman"/>
                          <a:ea typeface="Times New Roman"/>
                        </a:rPr>
                        <a:t>tikslines</a:t>
                      </a:r>
                      <a:r>
                        <a:rPr lang="en-US" sz="2000" dirty="0">
                          <a:effectLst/>
                          <a:latin typeface="Times New Roman"/>
                          <a:ea typeface="Times New Roman"/>
                        </a:rPr>
                        <a:t> </a:t>
                      </a:r>
                      <a:r>
                        <a:rPr lang="en-US" sz="2000" dirty="0" err="1">
                          <a:effectLst/>
                          <a:latin typeface="Times New Roman"/>
                          <a:ea typeface="Times New Roman"/>
                        </a:rPr>
                        <a:t>grupes</a:t>
                      </a:r>
                      <a:r>
                        <a:rPr lang="en-US" sz="2000" dirty="0">
                          <a:effectLst/>
                          <a:latin typeface="Times New Roman"/>
                          <a:ea typeface="Times New Roman"/>
                        </a:rPr>
                        <a:t>).</a:t>
                      </a:r>
                      <a:endParaRPr lang="lt-LT" sz="20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800"/>
                        </a:lnSpc>
                        <a:spcBef>
                          <a:spcPts val="40"/>
                        </a:spcBef>
                        <a:spcAft>
                          <a:spcPts val="0"/>
                        </a:spcAft>
                      </a:pPr>
                      <a:r>
                        <a:rPr lang="en-US" sz="2000" dirty="0">
                          <a:effectLst/>
                          <a:latin typeface="Times New Roman"/>
                          <a:ea typeface="Times New Roman"/>
                        </a:rPr>
                        <a:t> </a:t>
                      </a:r>
                      <a:endParaRPr lang="lt-LT" sz="2000" dirty="0">
                        <a:effectLst/>
                        <a:latin typeface="Times New Roman"/>
                        <a:ea typeface="Times New Roman"/>
                      </a:endParaRPr>
                    </a:p>
                    <a:p>
                      <a:pPr marL="1588" marR="753745" indent="0" algn="r">
                        <a:spcAft>
                          <a:spcPts val="0"/>
                        </a:spcAft>
                      </a:pPr>
                      <a:r>
                        <a:rPr lang="en-US" sz="2000" dirty="0">
                          <a:effectLst/>
                          <a:latin typeface="Times New Roman"/>
                          <a:ea typeface="Times New Roman"/>
                        </a:rPr>
                        <a:t>60</a:t>
                      </a:r>
                      <a:endParaRPr lang="lt-LT" sz="20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6870">
                <a:tc>
                  <a:txBody>
                    <a:bodyPr/>
                    <a:lstStyle/>
                    <a:p>
                      <a:pPr marL="65405" marR="39370">
                        <a:spcAft>
                          <a:spcPts val="0"/>
                        </a:spcAft>
                      </a:pPr>
                      <a:r>
                        <a:rPr lang="en-US" sz="2000" dirty="0" err="1">
                          <a:effectLst/>
                          <a:latin typeface="Times New Roman"/>
                          <a:ea typeface="Times New Roman"/>
                        </a:rPr>
                        <a:t>Projektų</a:t>
                      </a:r>
                      <a:r>
                        <a:rPr lang="en-US" sz="2000" dirty="0">
                          <a:effectLst/>
                          <a:latin typeface="Times New Roman"/>
                          <a:ea typeface="Times New Roman"/>
                        </a:rPr>
                        <a:t>,  </a:t>
                      </a:r>
                      <a:r>
                        <a:rPr lang="en-US" sz="2000" spc="90" dirty="0">
                          <a:effectLst/>
                          <a:latin typeface="Times New Roman"/>
                          <a:ea typeface="Times New Roman"/>
                        </a:rPr>
                        <a:t> </a:t>
                      </a:r>
                      <a:r>
                        <a:rPr lang="en-US" sz="2000" dirty="0" err="1">
                          <a:effectLst/>
                          <a:latin typeface="Times New Roman"/>
                          <a:ea typeface="Times New Roman"/>
                        </a:rPr>
                        <a:t>kuriuos</a:t>
                      </a:r>
                      <a:r>
                        <a:rPr lang="en-US" sz="2000" dirty="0">
                          <a:effectLst/>
                          <a:latin typeface="Times New Roman"/>
                          <a:ea typeface="Times New Roman"/>
                        </a:rPr>
                        <a:t>  </a:t>
                      </a:r>
                      <a:r>
                        <a:rPr lang="en-US" sz="2000" spc="90" dirty="0">
                          <a:effectLst/>
                          <a:latin typeface="Times New Roman"/>
                          <a:ea typeface="Times New Roman"/>
                        </a:rPr>
                        <a:t> </a:t>
                      </a:r>
                      <a:r>
                        <a:rPr lang="en-US" sz="2000" dirty="0" err="1">
                          <a:effectLst/>
                          <a:latin typeface="Times New Roman"/>
                          <a:ea typeface="Times New Roman"/>
                        </a:rPr>
                        <a:t>visiškai</a:t>
                      </a:r>
                      <a:r>
                        <a:rPr lang="en-US" sz="2000" dirty="0">
                          <a:effectLst/>
                          <a:latin typeface="Times New Roman"/>
                          <a:ea typeface="Times New Roman"/>
                        </a:rPr>
                        <a:t>  </a:t>
                      </a:r>
                      <a:r>
                        <a:rPr lang="en-US" sz="2000" spc="90" dirty="0">
                          <a:effectLst/>
                          <a:latin typeface="Times New Roman"/>
                          <a:ea typeface="Times New Roman"/>
                        </a:rPr>
                        <a:t> </a:t>
                      </a:r>
                      <a:r>
                        <a:rPr lang="en-US" sz="2000" dirty="0" err="1">
                          <a:effectLst/>
                          <a:latin typeface="Times New Roman"/>
                          <a:ea typeface="Times New Roman"/>
                        </a:rPr>
                        <a:t>arba</a:t>
                      </a:r>
                      <a:r>
                        <a:rPr lang="en-US" sz="2000" dirty="0">
                          <a:effectLst/>
                          <a:latin typeface="Times New Roman"/>
                          <a:ea typeface="Times New Roman"/>
                        </a:rPr>
                        <a:t>  </a:t>
                      </a:r>
                      <a:r>
                        <a:rPr lang="en-US" sz="2000" spc="90" dirty="0">
                          <a:effectLst/>
                          <a:latin typeface="Times New Roman"/>
                          <a:ea typeface="Times New Roman"/>
                        </a:rPr>
                        <a:t> </a:t>
                      </a:r>
                      <a:r>
                        <a:rPr lang="en-US" sz="2000" dirty="0" err="1">
                          <a:effectLst/>
                          <a:latin typeface="Times New Roman"/>
                          <a:ea typeface="Times New Roman"/>
                        </a:rPr>
                        <a:t>iš</a:t>
                      </a:r>
                      <a:r>
                        <a:rPr lang="en-US" sz="2000" dirty="0">
                          <a:effectLst/>
                          <a:latin typeface="Times New Roman"/>
                          <a:ea typeface="Times New Roman"/>
                        </a:rPr>
                        <a:t>  </a:t>
                      </a:r>
                      <a:r>
                        <a:rPr lang="en-US" sz="2000" spc="90" dirty="0">
                          <a:effectLst/>
                          <a:latin typeface="Times New Roman"/>
                          <a:ea typeface="Times New Roman"/>
                        </a:rPr>
                        <a:t> </a:t>
                      </a:r>
                      <a:r>
                        <a:rPr lang="en-US" sz="2000" dirty="0" err="1">
                          <a:effectLst/>
                          <a:latin typeface="Times New Roman"/>
                          <a:ea typeface="Times New Roman"/>
                        </a:rPr>
                        <a:t>dalies</a:t>
                      </a:r>
                      <a:r>
                        <a:rPr lang="en-US" sz="2000" dirty="0">
                          <a:effectLst/>
                          <a:latin typeface="Times New Roman"/>
                          <a:ea typeface="Times New Roman"/>
                        </a:rPr>
                        <a:t>  </a:t>
                      </a:r>
                      <a:r>
                        <a:rPr lang="en-US" sz="2000" spc="90" dirty="0">
                          <a:effectLst/>
                          <a:latin typeface="Times New Roman"/>
                          <a:ea typeface="Times New Roman"/>
                        </a:rPr>
                        <a:t> </a:t>
                      </a:r>
                      <a:r>
                        <a:rPr lang="en-US" sz="2000" dirty="0" err="1">
                          <a:effectLst/>
                          <a:latin typeface="Times New Roman"/>
                          <a:ea typeface="Times New Roman"/>
                        </a:rPr>
                        <a:t>įgyvendino</a:t>
                      </a:r>
                      <a:r>
                        <a:rPr lang="en-US" sz="2000" dirty="0">
                          <a:effectLst/>
                          <a:latin typeface="Times New Roman"/>
                          <a:ea typeface="Times New Roman"/>
                        </a:rPr>
                        <a:t>  </a:t>
                      </a:r>
                      <a:r>
                        <a:rPr lang="en-US" sz="2000" spc="90" dirty="0">
                          <a:effectLst/>
                          <a:latin typeface="Times New Roman"/>
                          <a:ea typeface="Times New Roman"/>
                        </a:rPr>
                        <a:t> </a:t>
                      </a:r>
                      <a:r>
                        <a:rPr lang="en-US" sz="2000" dirty="0" err="1">
                          <a:effectLst/>
                          <a:latin typeface="Times New Roman"/>
                          <a:ea typeface="Times New Roman"/>
                        </a:rPr>
                        <a:t>socialiniai</a:t>
                      </a:r>
                      <a:r>
                        <a:rPr lang="en-US" sz="2000" dirty="0">
                          <a:effectLst/>
                          <a:latin typeface="Times New Roman"/>
                          <a:ea typeface="Times New Roman"/>
                        </a:rPr>
                        <a:t> </a:t>
                      </a:r>
                      <a:r>
                        <a:rPr lang="en-US" sz="2000" dirty="0" err="1">
                          <a:effectLst/>
                          <a:latin typeface="Times New Roman"/>
                          <a:ea typeface="Times New Roman"/>
                        </a:rPr>
                        <a:t>partneriai</a:t>
                      </a:r>
                      <a:r>
                        <a:rPr lang="en-US" sz="2000" dirty="0">
                          <a:effectLst/>
                          <a:latin typeface="Times New Roman"/>
                          <a:ea typeface="Times New Roman"/>
                        </a:rPr>
                        <a:t> </a:t>
                      </a:r>
                      <a:r>
                        <a:rPr lang="en-US" sz="2000" dirty="0" err="1">
                          <a:effectLst/>
                          <a:latin typeface="Times New Roman"/>
                          <a:ea typeface="Times New Roman"/>
                        </a:rPr>
                        <a:t>ar</a:t>
                      </a:r>
                      <a:r>
                        <a:rPr lang="en-US" sz="2000" dirty="0">
                          <a:effectLst/>
                          <a:latin typeface="Times New Roman"/>
                          <a:ea typeface="Times New Roman"/>
                        </a:rPr>
                        <a:t> NVO </a:t>
                      </a:r>
                      <a:r>
                        <a:rPr lang="en-US" sz="2000" dirty="0" err="1">
                          <a:effectLst/>
                          <a:latin typeface="Times New Roman"/>
                          <a:ea typeface="Times New Roman"/>
                        </a:rPr>
                        <a:t>skaičius</a:t>
                      </a:r>
                      <a:r>
                        <a:rPr lang="en-US" sz="2000" dirty="0">
                          <a:effectLst/>
                          <a:latin typeface="Times New Roman"/>
                          <a:ea typeface="Times New Roman"/>
                        </a:rPr>
                        <a:t>.</a:t>
                      </a:r>
                      <a:endParaRPr lang="lt-LT" sz="20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900"/>
                        </a:lnSpc>
                        <a:spcBef>
                          <a:spcPts val="40"/>
                        </a:spcBef>
                        <a:spcAft>
                          <a:spcPts val="0"/>
                        </a:spcAft>
                      </a:pPr>
                      <a:r>
                        <a:rPr lang="en-US" sz="2000" dirty="0">
                          <a:effectLst/>
                          <a:latin typeface="Times New Roman"/>
                          <a:ea typeface="Times New Roman"/>
                        </a:rPr>
                        <a:t> </a:t>
                      </a:r>
                      <a:endParaRPr lang="lt-LT" sz="2000" dirty="0" smtClean="0">
                        <a:effectLst/>
                        <a:latin typeface="Times New Roman"/>
                        <a:ea typeface="Times New Roman"/>
                      </a:endParaRPr>
                    </a:p>
                    <a:p>
                      <a:pPr marL="788035" marR="788035" algn="ctr">
                        <a:spcAft>
                          <a:spcPts val="0"/>
                        </a:spcAft>
                      </a:pPr>
                      <a:r>
                        <a:rPr lang="en-US" sz="2000" dirty="0" smtClean="0">
                          <a:effectLst/>
                          <a:latin typeface="Times New Roman"/>
                          <a:ea typeface="Times New Roman"/>
                        </a:rPr>
                        <a:t>5</a:t>
                      </a:r>
                      <a:endParaRPr lang="lt-LT" sz="20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070">
                <a:tc>
                  <a:txBody>
                    <a:bodyPr/>
                    <a:lstStyle/>
                    <a:p>
                      <a:pPr>
                        <a:lnSpc>
                          <a:spcPts val="500"/>
                        </a:lnSpc>
                        <a:spcBef>
                          <a:spcPts val="50"/>
                        </a:spcBef>
                        <a:spcAft>
                          <a:spcPts val="0"/>
                        </a:spcAft>
                      </a:pPr>
                      <a:r>
                        <a:rPr lang="en-US" sz="2000" dirty="0">
                          <a:effectLst/>
                          <a:latin typeface="Times New Roman"/>
                          <a:ea typeface="Times New Roman"/>
                        </a:rPr>
                        <a:t> </a:t>
                      </a:r>
                      <a:endParaRPr lang="lt-LT" sz="2000" dirty="0">
                        <a:effectLst/>
                        <a:latin typeface="Times New Roman"/>
                        <a:ea typeface="Times New Roman"/>
                      </a:endParaRPr>
                    </a:p>
                    <a:p>
                      <a:pPr marL="65405" marR="174625">
                        <a:spcAft>
                          <a:spcPts val="0"/>
                        </a:spcAft>
                      </a:pPr>
                      <a:r>
                        <a:rPr lang="en-US" sz="2000" dirty="0" err="1">
                          <a:effectLst/>
                          <a:latin typeface="Times New Roman"/>
                          <a:ea typeface="Times New Roman"/>
                        </a:rPr>
                        <a:t>Suorganizuotų</a:t>
                      </a:r>
                      <a:r>
                        <a:rPr lang="en-US" sz="2000" dirty="0">
                          <a:effectLst/>
                          <a:latin typeface="Times New Roman"/>
                          <a:ea typeface="Times New Roman"/>
                        </a:rPr>
                        <a:t> </a:t>
                      </a:r>
                      <a:r>
                        <a:rPr lang="en-US" sz="2000" dirty="0" err="1">
                          <a:effectLst/>
                          <a:latin typeface="Times New Roman"/>
                          <a:ea typeface="Times New Roman"/>
                        </a:rPr>
                        <a:t>sociokultūrinių</a:t>
                      </a:r>
                      <a:r>
                        <a:rPr lang="en-US" sz="2000" dirty="0">
                          <a:effectLst/>
                          <a:latin typeface="Times New Roman"/>
                          <a:ea typeface="Times New Roman"/>
                        </a:rPr>
                        <a:t> </a:t>
                      </a:r>
                      <a:r>
                        <a:rPr lang="en-US" sz="2000" dirty="0" err="1">
                          <a:effectLst/>
                          <a:latin typeface="Times New Roman"/>
                          <a:ea typeface="Times New Roman"/>
                        </a:rPr>
                        <a:t>renginių</a:t>
                      </a:r>
                      <a:r>
                        <a:rPr lang="en-US" sz="2000" dirty="0">
                          <a:effectLst/>
                          <a:latin typeface="Times New Roman"/>
                          <a:ea typeface="Times New Roman"/>
                        </a:rPr>
                        <a:t>, </a:t>
                      </a:r>
                      <a:r>
                        <a:rPr lang="en-US" sz="2000" dirty="0" err="1">
                          <a:effectLst/>
                          <a:latin typeface="Times New Roman"/>
                          <a:ea typeface="Times New Roman"/>
                        </a:rPr>
                        <a:t>mažinančių</a:t>
                      </a:r>
                      <a:r>
                        <a:rPr lang="en-US" sz="2000" dirty="0">
                          <a:effectLst/>
                          <a:latin typeface="Times New Roman"/>
                          <a:ea typeface="Times New Roman"/>
                        </a:rPr>
                        <a:t> </a:t>
                      </a:r>
                      <a:r>
                        <a:rPr lang="en-US" sz="2000" dirty="0" err="1">
                          <a:effectLst/>
                          <a:latin typeface="Times New Roman"/>
                          <a:ea typeface="Times New Roman"/>
                        </a:rPr>
                        <a:t>socialinę</a:t>
                      </a:r>
                      <a:r>
                        <a:rPr lang="en-US" sz="2000" dirty="0">
                          <a:effectLst/>
                          <a:latin typeface="Times New Roman"/>
                          <a:ea typeface="Times New Roman"/>
                        </a:rPr>
                        <a:t> </a:t>
                      </a:r>
                      <a:r>
                        <a:rPr lang="en-US" sz="2000" dirty="0" err="1">
                          <a:effectLst/>
                          <a:latin typeface="Times New Roman"/>
                          <a:ea typeface="Times New Roman"/>
                        </a:rPr>
                        <a:t>atskirtį</a:t>
                      </a:r>
                      <a:r>
                        <a:rPr lang="en-US" sz="2000" dirty="0">
                          <a:effectLst/>
                          <a:latin typeface="Times New Roman"/>
                          <a:ea typeface="Times New Roman"/>
                        </a:rPr>
                        <a:t>, </a:t>
                      </a:r>
                      <a:r>
                        <a:rPr lang="en-US" sz="2000" dirty="0" err="1">
                          <a:effectLst/>
                          <a:latin typeface="Times New Roman"/>
                          <a:ea typeface="Times New Roman"/>
                        </a:rPr>
                        <a:t>skaičius</a:t>
                      </a:r>
                      <a:r>
                        <a:rPr lang="en-US" sz="2000" dirty="0">
                          <a:effectLst/>
                          <a:latin typeface="Times New Roman"/>
                          <a:ea typeface="Times New Roman"/>
                        </a:rPr>
                        <a:t>.</a:t>
                      </a:r>
                      <a:endParaRPr lang="lt-LT" sz="20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Bef>
                          <a:spcPts val="90"/>
                        </a:spcBef>
                        <a:spcAft>
                          <a:spcPts val="0"/>
                        </a:spcAft>
                      </a:pPr>
                      <a:r>
                        <a:rPr lang="en-US" sz="2000" dirty="0">
                          <a:effectLst/>
                          <a:latin typeface="Times New Roman"/>
                          <a:ea typeface="Times New Roman"/>
                        </a:rPr>
                        <a:t> </a:t>
                      </a:r>
                      <a:endParaRPr lang="lt-LT" sz="2000" dirty="0">
                        <a:effectLst/>
                        <a:latin typeface="Times New Roman"/>
                        <a:ea typeface="Times New Roman"/>
                      </a:endParaRPr>
                    </a:p>
                    <a:p>
                      <a:pPr marL="785495" marR="785495" algn="ctr">
                        <a:spcAft>
                          <a:spcPts val="0"/>
                        </a:spcAft>
                      </a:pPr>
                      <a:r>
                        <a:rPr lang="en-US" sz="2000" dirty="0">
                          <a:effectLst/>
                          <a:latin typeface="Times New Roman"/>
                          <a:ea typeface="Times New Roman"/>
                        </a:rPr>
                        <a:t>5</a:t>
                      </a:r>
                      <a:endParaRPr lang="lt-LT" sz="20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4752106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Content Placeholder 1"/>
          <p:cNvSpPr>
            <a:spLocks noGrp="1"/>
          </p:cNvSpPr>
          <p:nvPr>
            <p:ph idx="1"/>
          </p:nvPr>
        </p:nvSpPr>
        <p:spPr>
          <a:xfrm>
            <a:off x="107504" y="1481138"/>
            <a:ext cx="8928992" cy="4900190"/>
          </a:xfrm>
        </p:spPr>
        <p:txBody>
          <a:bodyPr/>
          <a:lstStyle/>
          <a:p>
            <a:pPr algn="just"/>
            <a:r>
              <a:rPr lang="lt-LT" altLang="lt-LT" sz="2400" dirty="0" smtClean="0"/>
              <a:t>Vietos plėtros projektinių pasiūlymų atitiktį bendriesiems administracinės atitikties kriterijams </a:t>
            </a:r>
            <a:r>
              <a:rPr lang="lt-LT" sz="2400" dirty="0" smtClean="0"/>
              <a:t>vertina</a:t>
            </a:r>
            <a:r>
              <a:rPr lang="en-US" sz="2400" dirty="0" smtClean="0"/>
              <a:t> </a:t>
            </a:r>
            <a:r>
              <a:rPr lang="en-US" sz="2400" dirty="0" err="1"/>
              <a:t>miesto</a:t>
            </a:r>
            <a:r>
              <a:rPr lang="en-US" sz="2400" dirty="0"/>
              <a:t> VVG </a:t>
            </a:r>
            <a:r>
              <a:rPr lang="en-US" sz="2400" dirty="0" err="1"/>
              <a:t>darbuotojas</a:t>
            </a:r>
            <a:r>
              <a:rPr lang="en-US" sz="2400" dirty="0"/>
              <a:t>/</a:t>
            </a:r>
            <a:r>
              <a:rPr lang="en-US" sz="2400" dirty="0" err="1"/>
              <a:t>ai</a:t>
            </a:r>
            <a:r>
              <a:rPr lang="en-US" sz="2400" dirty="0"/>
              <a:t>, </a:t>
            </a:r>
            <a:r>
              <a:rPr lang="lt-LT" sz="2400" dirty="0"/>
              <a:t>ir (ar) VVG pasitelktas (-i) išorės paslaugų teikėjas (-ai). </a:t>
            </a:r>
            <a:r>
              <a:rPr lang="lt-LT" sz="2400" dirty="0" smtClean="0"/>
              <a:t>VVG </a:t>
            </a:r>
            <a:r>
              <a:rPr lang="lt-LT" sz="2400" dirty="0"/>
              <a:t>darbuotojas (-ai) negali vertinti pačios VVG pateiktų projektinių pasiūlymų</a:t>
            </a:r>
            <a:r>
              <a:rPr lang="en-US" sz="2400" dirty="0" smtClean="0"/>
              <a:t>.</a:t>
            </a:r>
            <a:endParaRPr lang="lt-LT" sz="2400" dirty="0"/>
          </a:p>
          <a:p>
            <a:pPr lvl="0" algn="just"/>
            <a:r>
              <a:rPr lang="lt-LT" sz="2400" b="1" dirty="0"/>
              <a:t>Projektinių pasiūlymų vertinimo etapai:</a:t>
            </a:r>
          </a:p>
          <a:p>
            <a:pPr lvl="1" algn="just"/>
            <a:r>
              <a:rPr lang="lt-LT" sz="2400" dirty="0"/>
              <a:t>projektinių pasiūlymų atitikties bendriesiems atrankos kriterijams vertinimas (administracinės atitikties vertinimas</a:t>
            </a:r>
            <a:r>
              <a:rPr lang="lt-LT" sz="2400" dirty="0" smtClean="0"/>
              <a:t>) (</a:t>
            </a:r>
            <a:r>
              <a:rPr lang="lt-LT" sz="2400" dirty="0"/>
              <a:t>per 15 </a:t>
            </a:r>
            <a:r>
              <a:rPr lang="lt-LT" sz="2400" dirty="0" smtClean="0"/>
              <a:t>d. d. nuo galutinės datos);</a:t>
            </a:r>
            <a:endParaRPr lang="lt-LT" sz="2400" dirty="0"/>
          </a:p>
          <a:p>
            <a:pPr lvl="1" algn="just"/>
            <a:r>
              <a:rPr lang="lt-LT" sz="2400" dirty="0"/>
              <a:t>projektinių pasiūlymų vertinimas pagal prioritetinius atrankos kriterijus (naudos ir kokybės vertinimas</a:t>
            </a:r>
            <a:r>
              <a:rPr lang="lt-LT" sz="2400" dirty="0" smtClean="0"/>
              <a:t>) (per 10 d. d. nuo administracinės atitikties vertinimo); </a:t>
            </a:r>
            <a:endParaRPr lang="lt-LT" altLang="lt-LT" sz="2400" dirty="0" smtClean="0"/>
          </a:p>
        </p:txBody>
      </p:sp>
      <p:sp>
        <p:nvSpPr>
          <p:cNvPr id="3" name="Title 2"/>
          <p:cNvSpPr>
            <a:spLocks noGrp="1"/>
          </p:cNvSpPr>
          <p:nvPr>
            <p:ph type="title"/>
          </p:nvPr>
        </p:nvSpPr>
        <p:spPr>
          <a:solidFill>
            <a:schemeClr val="bg1"/>
          </a:solidFill>
        </p:spPr>
        <p:txBody>
          <a:bodyPr/>
          <a:lstStyle/>
          <a:p>
            <a:pPr>
              <a:defRPr/>
            </a:pPr>
            <a:r>
              <a:rPr lang="lt-LT" sz="3600" dirty="0" smtClean="0"/>
              <a:t>Projektinių pasiūlymų vertinimas (I)</a:t>
            </a:r>
            <a:endParaRPr lang="lt-LT" sz="3600" dirty="0"/>
          </a:p>
        </p:txBody>
      </p:sp>
    </p:spTree>
    <p:extLst>
      <p:ext uri="{BB962C8B-B14F-4D97-AF65-F5344CB8AC3E}">
        <p14:creationId xmlns:p14="http://schemas.microsoft.com/office/powerpoint/2010/main" val="83290847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Content Placeholder 1"/>
          <p:cNvSpPr>
            <a:spLocks noGrp="1"/>
          </p:cNvSpPr>
          <p:nvPr>
            <p:ph idx="1"/>
          </p:nvPr>
        </p:nvSpPr>
        <p:spPr>
          <a:xfrm>
            <a:off x="457200" y="1390650"/>
            <a:ext cx="8507288" cy="4525963"/>
          </a:xfrm>
        </p:spPr>
        <p:txBody>
          <a:bodyPr/>
          <a:lstStyle/>
          <a:p>
            <a:pPr lvl="0"/>
            <a:r>
              <a:rPr lang="lt-LT" sz="2800" b="1" dirty="0"/>
              <a:t>Vertintojas (-ai), baigęs (-ę) visų projektinių pasiūlymų vertinimą pagal visus nustatytus projektų atrankos kriterijus, per ne ilgesnį kaip 5 darbo dienų terminą nuo projektinių pasiūlymų  vertinimo pabaigos parengia:</a:t>
            </a:r>
          </a:p>
          <a:p>
            <a:pPr lvl="1" algn="just"/>
            <a:r>
              <a:rPr lang="lt-LT" sz="2400" dirty="0"/>
              <a:t>projektinių pasiūlymų, pateiktų pagal paskelbtą kvietimą, vertinimo </a:t>
            </a:r>
            <a:r>
              <a:rPr lang="lt-LT" sz="2400" dirty="0" smtClean="0"/>
              <a:t>ataskaitą;</a:t>
            </a:r>
            <a:endParaRPr lang="lt-LT" sz="2400" dirty="0"/>
          </a:p>
          <a:p>
            <a:pPr lvl="1" algn="just"/>
            <a:r>
              <a:rPr lang="lt-LT" sz="2400" dirty="0"/>
              <a:t>vietos plėtros projektų sąrašo </a:t>
            </a:r>
            <a:r>
              <a:rPr lang="lt-LT" sz="2400" dirty="0" smtClean="0"/>
              <a:t>projektą;</a:t>
            </a:r>
          </a:p>
          <a:p>
            <a:pPr lvl="1" algn="just"/>
            <a:r>
              <a:rPr lang="lt-LT" sz="2400" dirty="0" smtClean="0"/>
              <a:t>rezervinio </a:t>
            </a:r>
            <a:r>
              <a:rPr lang="lt-LT" sz="2400" dirty="0"/>
              <a:t>projektų sąrašo </a:t>
            </a:r>
            <a:r>
              <a:rPr lang="lt-LT" sz="2400" dirty="0" smtClean="0"/>
              <a:t>projektą (jei reikia).</a:t>
            </a:r>
          </a:p>
          <a:p>
            <a:pPr marL="0" lvl="1" indent="0" algn="just">
              <a:buNone/>
            </a:pPr>
            <a:r>
              <a:rPr lang="lt-LT" sz="2800" dirty="0" smtClean="0"/>
              <a:t>VVG valdyba svarsto šiuos dokumentus ir priima sprendimą dėl jų (</a:t>
            </a:r>
            <a:r>
              <a:rPr lang="lt-LT" sz="2800" dirty="0" err="1" smtClean="0"/>
              <a:t>ne)patvirtinimo</a:t>
            </a:r>
            <a:r>
              <a:rPr lang="lt-LT" sz="2800" dirty="0" smtClean="0"/>
              <a:t>.</a:t>
            </a:r>
          </a:p>
        </p:txBody>
      </p:sp>
      <p:sp>
        <p:nvSpPr>
          <p:cNvPr id="3" name="Title 2"/>
          <p:cNvSpPr>
            <a:spLocks noGrp="1"/>
          </p:cNvSpPr>
          <p:nvPr>
            <p:ph type="title"/>
          </p:nvPr>
        </p:nvSpPr>
        <p:spPr>
          <a:solidFill>
            <a:schemeClr val="bg1"/>
          </a:solidFill>
        </p:spPr>
        <p:txBody>
          <a:bodyPr/>
          <a:lstStyle/>
          <a:p>
            <a:pPr>
              <a:defRPr/>
            </a:pPr>
            <a:r>
              <a:rPr lang="lt-LT" sz="3600" dirty="0" smtClean="0"/>
              <a:t>Projektinių pasiūlymų vertinimas (II)</a:t>
            </a:r>
            <a:endParaRPr lang="lt-LT" sz="3600" dirty="0"/>
          </a:p>
        </p:txBody>
      </p:sp>
    </p:spTree>
    <p:extLst>
      <p:ext uri="{BB962C8B-B14F-4D97-AF65-F5344CB8AC3E}">
        <p14:creationId xmlns:p14="http://schemas.microsoft.com/office/powerpoint/2010/main" val="68080854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ontent Placeholder 1"/>
          <p:cNvSpPr>
            <a:spLocks noGrp="1"/>
          </p:cNvSpPr>
          <p:nvPr>
            <p:ph idx="1"/>
          </p:nvPr>
        </p:nvSpPr>
        <p:spPr>
          <a:xfrm>
            <a:off x="457200" y="1390650"/>
            <a:ext cx="8686800" cy="4525963"/>
          </a:xfrm>
        </p:spPr>
        <p:txBody>
          <a:bodyPr/>
          <a:lstStyle/>
          <a:p>
            <a:pPr algn="just"/>
            <a:r>
              <a:rPr lang="lt-LT" altLang="lt-LT" sz="2800" dirty="0" smtClean="0"/>
              <a:t>Vietos plėtros projektinis pasiūlymas nefinansuojamas, jeigu:</a:t>
            </a:r>
            <a:endParaRPr lang="lt-LT" altLang="lt-LT" sz="2400" dirty="0" smtClean="0"/>
          </a:p>
          <a:p>
            <a:pPr lvl="1" algn="just"/>
            <a:r>
              <a:rPr lang="lt-LT" altLang="lt-LT" sz="2400" dirty="0" smtClean="0"/>
              <a:t>vietos plėtros projektinio pasiūlymas neatitinka </a:t>
            </a:r>
            <a:r>
              <a:rPr lang="lt-LT" altLang="lt-LT" sz="2400" b="1" i="1" dirty="0" smtClean="0"/>
              <a:t>bendrųjų projekto atrankos kriterijų</a:t>
            </a:r>
            <a:r>
              <a:rPr lang="lt-LT" altLang="lt-LT" sz="2400" dirty="0" smtClean="0"/>
              <a:t>;</a:t>
            </a:r>
          </a:p>
          <a:p>
            <a:pPr lvl="1" algn="just"/>
            <a:r>
              <a:rPr lang="lt-LT" altLang="lt-LT" sz="2400" dirty="0" smtClean="0"/>
              <a:t>vietos plėtros projektinis pasiūlymas vertinant  </a:t>
            </a:r>
            <a:r>
              <a:rPr lang="lt-LT" altLang="lt-LT" sz="2400" b="1" i="1" dirty="0" smtClean="0"/>
              <a:t>prioritetinius projekto atrankos kriterijus</a:t>
            </a:r>
            <a:r>
              <a:rPr lang="lt-LT" altLang="lt-LT" sz="2400" dirty="0" smtClean="0"/>
              <a:t> </a:t>
            </a:r>
            <a:r>
              <a:rPr lang="lt-LT" altLang="lt-LT" sz="2400" b="1" u="sng" dirty="0" smtClean="0"/>
              <a:t>surenka mažiau kaip 50 balų</a:t>
            </a:r>
            <a:r>
              <a:rPr lang="lt-LT" altLang="lt-LT" sz="2400" dirty="0" smtClean="0"/>
              <a:t>.</a:t>
            </a:r>
            <a:endParaRPr lang="lt-LT" altLang="lt-LT" sz="2000" dirty="0" smtClean="0"/>
          </a:p>
          <a:p>
            <a:endParaRPr lang="lt-LT" altLang="lt-LT" dirty="0" smtClean="0"/>
          </a:p>
        </p:txBody>
      </p:sp>
      <p:sp>
        <p:nvSpPr>
          <p:cNvPr id="3" name="Title 2"/>
          <p:cNvSpPr>
            <a:spLocks noGrp="1"/>
          </p:cNvSpPr>
          <p:nvPr>
            <p:ph type="title"/>
          </p:nvPr>
        </p:nvSpPr>
        <p:spPr/>
        <p:txBody>
          <a:bodyPr>
            <a:normAutofit fontScale="90000"/>
          </a:bodyPr>
          <a:lstStyle/>
          <a:p>
            <a:pPr>
              <a:defRPr/>
            </a:pPr>
            <a:r>
              <a:rPr lang="lt-LT" sz="3600" dirty="0" smtClean="0"/>
              <a:t>Projektinių pasiūlymų vertinimas (III)</a:t>
            </a:r>
            <a:endParaRPr lang="lt-LT" sz="3600" dirty="0"/>
          </a:p>
        </p:txBody>
      </p:sp>
    </p:spTree>
    <p:extLst>
      <p:ext uri="{BB962C8B-B14F-4D97-AF65-F5344CB8AC3E}">
        <p14:creationId xmlns:p14="http://schemas.microsoft.com/office/powerpoint/2010/main" val="28966761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Content Placeholder 1"/>
          <p:cNvSpPr>
            <a:spLocks noGrp="1"/>
          </p:cNvSpPr>
          <p:nvPr>
            <p:ph idx="1"/>
          </p:nvPr>
        </p:nvSpPr>
        <p:spPr>
          <a:xfrm>
            <a:off x="457200" y="1390650"/>
            <a:ext cx="8686800" cy="4525963"/>
          </a:xfrm>
        </p:spPr>
        <p:txBody>
          <a:bodyPr/>
          <a:lstStyle/>
          <a:p>
            <a:pPr algn="just"/>
            <a:r>
              <a:rPr lang="lt-LT" altLang="lt-LT" sz="2800" dirty="0" smtClean="0"/>
              <a:t>Miesto VVG valdyba, atsižvelgdama į vertintojų vertinimo ataskaitoje pateiktą informaciją, sudaro:</a:t>
            </a:r>
          </a:p>
          <a:p>
            <a:pPr lvl="1" algn="just"/>
            <a:r>
              <a:rPr lang="lt-LT" altLang="lt-LT" sz="2800" dirty="0" smtClean="0"/>
              <a:t>siūlomų finansuoti vietos plėtros projektų sąrašą;</a:t>
            </a:r>
          </a:p>
          <a:p>
            <a:pPr lvl="1" algn="just"/>
            <a:r>
              <a:rPr lang="lt-LT" altLang="lt-LT" sz="2800" dirty="0" smtClean="0"/>
              <a:t>rezervinį vietos plėtros projektų sąrašą;</a:t>
            </a:r>
          </a:p>
          <a:p>
            <a:pPr lvl="1" algn="just"/>
            <a:r>
              <a:rPr lang="lt-LT" altLang="lt-LT" sz="2800" dirty="0" smtClean="0"/>
              <a:t>siūlomų nefinansuoti vietos plėtros projektų sąrašą (jei aktualu).</a:t>
            </a:r>
          </a:p>
          <a:p>
            <a:endParaRPr lang="lt-LT" altLang="lt-LT" dirty="0" smtClean="0"/>
          </a:p>
        </p:txBody>
      </p:sp>
      <p:sp>
        <p:nvSpPr>
          <p:cNvPr id="3" name="Title 2"/>
          <p:cNvSpPr>
            <a:spLocks noGrp="1"/>
          </p:cNvSpPr>
          <p:nvPr>
            <p:ph type="title"/>
          </p:nvPr>
        </p:nvSpPr>
        <p:spPr/>
        <p:txBody>
          <a:bodyPr>
            <a:normAutofit fontScale="90000"/>
          </a:bodyPr>
          <a:lstStyle/>
          <a:p>
            <a:pPr>
              <a:defRPr/>
            </a:pPr>
            <a:r>
              <a:rPr lang="lt-LT" sz="3600" dirty="0" smtClean="0"/>
              <a:t>Projektinių pasiūlymų vertinimas (IV)</a:t>
            </a:r>
            <a:endParaRPr lang="lt-LT" sz="3600" dirty="0"/>
          </a:p>
        </p:txBody>
      </p:sp>
    </p:spTree>
    <p:extLst>
      <p:ext uri="{BB962C8B-B14F-4D97-AF65-F5344CB8AC3E}">
        <p14:creationId xmlns:p14="http://schemas.microsoft.com/office/powerpoint/2010/main" val="3520740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Content Placeholder 1"/>
          <p:cNvSpPr>
            <a:spLocks noGrp="1"/>
          </p:cNvSpPr>
          <p:nvPr>
            <p:ph idx="1"/>
          </p:nvPr>
        </p:nvSpPr>
        <p:spPr>
          <a:xfrm>
            <a:off x="179512" y="1390650"/>
            <a:ext cx="8856984" cy="4774654"/>
          </a:xfrm>
        </p:spPr>
        <p:txBody>
          <a:bodyPr/>
          <a:lstStyle/>
          <a:p>
            <a:pPr lvl="0"/>
            <a:r>
              <a:rPr lang="lt-LT" sz="2800" b="1" dirty="0"/>
              <a:t>VVG administracijos darbuotojas ne vėliau kaip per 10 darbo dienų nuo projektų sąrašų ar jų pakeitimų patvirtinimo dienos: </a:t>
            </a:r>
          </a:p>
          <a:p>
            <a:pPr lvl="1"/>
            <a:r>
              <a:rPr lang="lt-LT" sz="2400" b="1" dirty="0"/>
              <a:t>raštu informuoja visus pareiškėjus, pagal skelbtą kvietimą pateikusius projektinius pasiūlymus, apie visus VVG priimtus sprendimus, susijusius su jo (jų) projektiniu pasiūlymu, nurodydama sprendimų priėmimo motyvus; </a:t>
            </a:r>
          </a:p>
          <a:p>
            <a:pPr lvl="1"/>
            <a:r>
              <a:rPr lang="lt-LT" sz="2400" b="1" dirty="0"/>
              <a:t>paskelbia projektų sąrašus ir informaciją apie VVG sprendimus (protokolų išrašus), susijusius su sąrašų sudarymu, keitimu, interneto svetainėje (</a:t>
            </a:r>
            <a:r>
              <a:rPr lang="lt-LT" sz="2400" b="1" dirty="0" err="1">
                <a:hlinkClick r:id="rId3"/>
              </a:rPr>
              <a:t>www.emvvg.lt</a:t>
            </a:r>
            <a:r>
              <a:rPr lang="lt-LT" sz="2400" b="1" dirty="0"/>
              <a:t> );</a:t>
            </a:r>
          </a:p>
        </p:txBody>
      </p:sp>
      <p:sp>
        <p:nvSpPr>
          <p:cNvPr id="3" name="Title 2"/>
          <p:cNvSpPr>
            <a:spLocks noGrp="1"/>
          </p:cNvSpPr>
          <p:nvPr>
            <p:ph type="title"/>
          </p:nvPr>
        </p:nvSpPr>
        <p:spPr/>
        <p:txBody>
          <a:bodyPr/>
          <a:lstStyle/>
          <a:p>
            <a:pPr>
              <a:defRPr/>
            </a:pPr>
            <a:r>
              <a:rPr lang="lt-LT" sz="3600" dirty="0" smtClean="0"/>
              <a:t>Projektinių pasiūlymų vertinimas (V)</a:t>
            </a:r>
            <a:endParaRPr lang="lt-LT" sz="3600" dirty="0"/>
          </a:p>
        </p:txBody>
      </p:sp>
    </p:spTree>
    <p:extLst>
      <p:ext uri="{BB962C8B-B14F-4D97-AF65-F5344CB8AC3E}">
        <p14:creationId xmlns:p14="http://schemas.microsoft.com/office/powerpoint/2010/main" val="3551023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ontent Placeholder 1"/>
          <p:cNvSpPr>
            <a:spLocks noGrp="1"/>
          </p:cNvSpPr>
          <p:nvPr>
            <p:ph idx="1"/>
          </p:nvPr>
        </p:nvSpPr>
        <p:spPr>
          <a:xfrm>
            <a:off x="457200" y="1916113"/>
            <a:ext cx="8229600" cy="4090987"/>
          </a:xfrm>
        </p:spPr>
        <p:txBody>
          <a:bodyPr/>
          <a:lstStyle/>
          <a:p>
            <a:pPr marL="109537" indent="0">
              <a:buNone/>
              <a:defRPr/>
            </a:pPr>
            <a:r>
              <a:rPr lang="lt-LT" sz="2400" b="1" dirty="0" smtClean="0"/>
              <a:t>Vietos plėtros projektinių pasiūlymų pateikimo pradžia: </a:t>
            </a:r>
            <a:r>
              <a:rPr lang="en-US" sz="2400" b="1" dirty="0">
                <a:solidFill>
                  <a:srgbClr val="0000CC"/>
                </a:solidFill>
              </a:rPr>
              <a:t>2019 m. </a:t>
            </a:r>
            <a:r>
              <a:rPr lang="en-US" sz="2400" b="1" dirty="0" err="1">
                <a:solidFill>
                  <a:srgbClr val="0000CC"/>
                </a:solidFill>
              </a:rPr>
              <a:t>lapkričio</a:t>
            </a:r>
            <a:r>
              <a:rPr lang="en-US" sz="2400" b="1" dirty="0">
                <a:solidFill>
                  <a:srgbClr val="0000CC"/>
                </a:solidFill>
              </a:rPr>
              <a:t> 4 d. 9 val.</a:t>
            </a:r>
            <a:endParaRPr lang="lt-LT" sz="2400" b="1" dirty="0">
              <a:solidFill>
                <a:srgbClr val="0000CC"/>
              </a:solidFill>
            </a:endParaRPr>
          </a:p>
          <a:p>
            <a:pPr marL="109537" indent="0">
              <a:buFont typeface="Wingdings 3" pitchFamily="18" charset="2"/>
              <a:buNone/>
              <a:defRPr/>
            </a:pPr>
            <a:r>
              <a:rPr lang="lt-LT" sz="2400" b="1" dirty="0" smtClean="0"/>
              <a:t>Vietos </a:t>
            </a:r>
            <a:r>
              <a:rPr lang="lt-LT" sz="2400" b="1" dirty="0" smtClean="0"/>
              <a:t>plėtros projektinių pasiūlymų rinkimo </a:t>
            </a:r>
            <a:r>
              <a:rPr lang="lt-LT" sz="2400" b="1" dirty="0"/>
              <a:t>pabaiga: </a:t>
            </a:r>
            <a:endParaRPr lang="lt-LT" sz="2400" b="1" dirty="0" smtClean="0"/>
          </a:p>
          <a:p>
            <a:pPr marL="109537" indent="0">
              <a:buFont typeface="Wingdings 3" pitchFamily="18" charset="2"/>
              <a:buNone/>
              <a:defRPr/>
            </a:pPr>
            <a:r>
              <a:rPr lang="lt-LT" sz="2400" b="1" i="1" dirty="0" smtClean="0"/>
              <a:t>(atnešta asmeniškai arba įtekti pašto kurjerio, ant voko/siuntinio yra pašto antspaudas, datuotas ne vėliau kaip):</a:t>
            </a:r>
            <a:endParaRPr lang="lt-LT" sz="2400" i="1" dirty="0"/>
          </a:p>
          <a:p>
            <a:pPr marL="109537" indent="0">
              <a:buFont typeface="Wingdings 3" pitchFamily="18" charset="2"/>
              <a:buNone/>
              <a:defRPr/>
            </a:pPr>
            <a:r>
              <a:rPr lang="lt-LT" sz="2400" b="1" dirty="0" smtClean="0">
                <a:solidFill>
                  <a:srgbClr val="FF0000"/>
                </a:solidFill>
                <a:effectLst>
                  <a:outerShdw blurRad="38100" dist="38100" dir="2700000" algn="tl">
                    <a:srgbClr val="000000">
                      <a:alpha val="43137"/>
                    </a:srgbClr>
                  </a:outerShdw>
                </a:effectLst>
              </a:rPr>
              <a:t>2019 </a:t>
            </a:r>
            <a:r>
              <a:rPr lang="lt-LT" sz="2400" b="1" dirty="0">
                <a:solidFill>
                  <a:srgbClr val="FF0000"/>
                </a:solidFill>
                <a:effectLst>
                  <a:outerShdw blurRad="38100" dist="38100" dir="2700000" algn="tl">
                    <a:srgbClr val="000000">
                      <a:alpha val="43137"/>
                    </a:srgbClr>
                  </a:outerShdw>
                </a:effectLst>
              </a:rPr>
              <a:t>m. </a:t>
            </a:r>
            <a:r>
              <a:rPr lang="lt-LT" sz="2400" b="1" dirty="0" smtClean="0">
                <a:solidFill>
                  <a:srgbClr val="FF0000"/>
                </a:solidFill>
                <a:effectLst>
                  <a:outerShdw blurRad="38100" dist="38100" dir="2700000" algn="tl">
                    <a:srgbClr val="000000">
                      <a:alpha val="43137"/>
                    </a:srgbClr>
                  </a:outerShdw>
                </a:effectLst>
              </a:rPr>
              <a:t>gruodžio 16 d.</a:t>
            </a:r>
          </a:p>
          <a:p>
            <a:pPr marL="109537" indent="0">
              <a:buFont typeface="Wingdings 3" pitchFamily="18" charset="2"/>
              <a:buNone/>
              <a:defRPr/>
            </a:pPr>
            <a:endParaRPr lang="lt-LT" altLang="lt-LT" sz="2400" dirty="0"/>
          </a:p>
          <a:p>
            <a:pPr marL="109537" indent="0">
              <a:buNone/>
              <a:defRPr/>
            </a:pPr>
            <a:r>
              <a:rPr lang="lt-LT" altLang="lt-LT" sz="2400" dirty="0" smtClean="0"/>
              <a:t>Pateikimo vieta: </a:t>
            </a:r>
            <a:r>
              <a:rPr lang="lt-LT" sz="2400" b="1" dirty="0"/>
              <a:t>Elektrinės g. 8, 26108 Elektrėnai.</a:t>
            </a:r>
            <a:endParaRPr lang="lt-LT" altLang="lt-LT" sz="2400" dirty="0" smtClean="0"/>
          </a:p>
        </p:txBody>
      </p:sp>
      <p:sp>
        <p:nvSpPr>
          <p:cNvPr id="3" name="Title 2"/>
          <p:cNvSpPr>
            <a:spLocks noGrp="1"/>
          </p:cNvSpPr>
          <p:nvPr>
            <p:ph type="title"/>
          </p:nvPr>
        </p:nvSpPr>
        <p:spPr/>
        <p:txBody>
          <a:bodyPr>
            <a:normAutofit fontScale="90000"/>
          </a:bodyPr>
          <a:lstStyle/>
          <a:p>
            <a:pPr>
              <a:defRPr/>
            </a:pPr>
            <a:r>
              <a:rPr lang="lt-LT" dirty="0">
                <a:effectLst/>
              </a:rPr>
              <a:t>Vietos plėtros projektinių pasiūlymų pateikimo terminas </a:t>
            </a:r>
            <a:endParaRPr lang="en-US" dirty="0"/>
          </a:p>
        </p:txBody>
      </p:sp>
    </p:spTree>
    <p:extLst>
      <p:ext uri="{BB962C8B-B14F-4D97-AF65-F5344CB8AC3E}">
        <p14:creationId xmlns:p14="http://schemas.microsoft.com/office/powerpoint/2010/main" val="299466999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bg1"/>
          </a:solidFill>
        </p:spPr>
        <p:txBody>
          <a:bodyPr>
            <a:normAutofit/>
          </a:bodyPr>
          <a:lstStyle/>
          <a:p>
            <a:pPr>
              <a:defRPr/>
            </a:pPr>
            <a:r>
              <a:rPr lang="lt-LT" sz="3100" dirty="0" smtClean="0"/>
              <a:t>Bendrieji projektų atrankos kriterijai (I)</a:t>
            </a:r>
            <a:endParaRPr lang="lt-LT"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60334793"/>
              </p:ext>
            </p:extLst>
          </p:nvPr>
        </p:nvGraphicFramePr>
        <p:xfrm>
          <a:off x="611560" y="1196752"/>
          <a:ext cx="8352928" cy="5445203"/>
        </p:xfrm>
        <a:graphic>
          <a:graphicData uri="http://schemas.openxmlformats.org/drawingml/2006/table">
            <a:tbl>
              <a:tblPr firstRow="1" firstCol="1" bandRow="1"/>
              <a:tblGrid>
                <a:gridCol w="2880320"/>
                <a:gridCol w="5472608"/>
              </a:tblGrid>
              <a:tr h="3552395">
                <a:tc>
                  <a:txBody>
                    <a:bodyPr/>
                    <a:lstStyle/>
                    <a:p>
                      <a:pPr marL="0" lvl="0" indent="0" algn="just">
                        <a:lnSpc>
                          <a:spcPct val="115000"/>
                        </a:lnSpc>
                        <a:spcAft>
                          <a:spcPts val="0"/>
                        </a:spcAft>
                        <a:buFont typeface="+mj-lt"/>
                        <a:buNone/>
                      </a:pPr>
                      <a:r>
                        <a:rPr lang="lt-LT" sz="1800" dirty="0">
                          <a:solidFill>
                            <a:srgbClr val="000000"/>
                          </a:solidFill>
                          <a:effectLst/>
                          <a:latin typeface="Times New Roman"/>
                          <a:ea typeface="Calibri"/>
                          <a:cs typeface="Times New Roman"/>
                        </a:rPr>
                        <a:t>1. Projektas, jo tikslas (-ai), uždaviniai ir veiklos atitinka  Strategijos vieną iš tikslų, uždavinių ir veiksmų (į kurį teikiamas projektas)</a:t>
                      </a:r>
                      <a:endParaRPr lang="lt-LT" sz="1800" dirty="0">
                        <a:effectLst/>
                        <a:latin typeface="Calibri"/>
                        <a:ea typeface="Calibri"/>
                        <a:cs typeface="Times New Roman"/>
                      </a:endParaRPr>
                    </a:p>
                    <a:p>
                      <a:pPr algn="just">
                        <a:lnSpc>
                          <a:spcPct val="115000"/>
                        </a:lnSpc>
                        <a:spcAft>
                          <a:spcPts val="0"/>
                        </a:spcAft>
                      </a:pPr>
                      <a:r>
                        <a:rPr lang="lt-LT" sz="1800" b="1" cap="all" dirty="0">
                          <a:effectLst/>
                          <a:latin typeface="Times New Roman"/>
                          <a:ea typeface="Calibri"/>
                          <a:cs typeface="Times New Roman"/>
                        </a:rPr>
                        <a:t> </a:t>
                      </a:r>
                      <a:endParaRPr lang="lt-LT"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lnSpc>
                          <a:spcPct val="115000"/>
                        </a:lnSpc>
                        <a:spcAft>
                          <a:spcPts val="0"/>
                        </a:spcAft>
                      </a:pPr>
                      <a:r>
                        <a:rPr lang="lt-LT" sz="1800" dirty="0">
                          <a:solidFill>
                            <a:srgbClr val="000000"/>
                          </a:solidFill>
                          <a:effectLst/>
                          <a:latin typeface="Times New Roman"/>
                          <a:ea typeface="Calibri"/>
                          <a:cs typeface="Times New Roman"/>
                        </a:rPr>
                        <a:t>Projektas, jo tikslas (-ai), uždaviniai ir veiklos atitinka Strategijos </a:t>
                      </a:r>
                      <a:r>
                        <a:rPr lang="lt-LT" sz="1800" dirty="0" smtClean="0">
                          <a:solidFill>
                            <a:srgbClr val="000000"/>
                          </a:solidFill>
                          <a:effectLst/>
                          <a:latin typeface="Times New Roman"/>
                          <a:ea typeface="Calibri"/>
                          <a:cs typeface="Times New Roman"/>
                        </a:rPr>
                        <a:t>atitinkamą tikslą, uždavinį ir veiksmą </a:t>
                      </a:r>
                      <a:r>
                        <a:rPr lang="lt-LT" sz="1800" dirty="0">
                          <a:solidFill>
                            <a:srgbClr val="000000"/>
                          </a:solidFill>
                          <a:effectLst/>
                          <a:latin typeface="Times New Roman"/>
                          <a:ea typeface="Calibri"/>
                          <a:cs typeface="Times New Roman"/>
                        </a:rPr>
                        <a:t>(į kurį teikiamas projektas).</a:t>
                      </a:r>
                      <a:endParaRPr lang="lt-LT" sz="1800" dirty="0">
                        <a:effectLst/>
                        <a:latin typeface="Calibri"/>
                        <a:ea typeface="Calibri"/>
                        <a:cs typeface="Times New Roman"/>
                      </a:endParaRPr>
                    </a:p>
                    <a:p>
                      <a:pPr algn="just" fontAlgn="ctr">
                        <a:lnSpc>
                          <a:spcPct val="115000"/>
                        </a:lnSpc>
                        <a:spcAft>
                          <a:spcPts val="0"/>
                        </a:spcAft>
                      </a:pPr>
                      <a:r>
                        <a:rPr lang="lt-LT" sz="1800" dirty="0">
                          <a:effectLst/>
                          <a:latin typeface="Times New Roman"/>
                          <a:ea typeface="Calibri"/>
                          <a:cs typeface="Times New Roman"/>
                        </a:rPr>
                        <a:t>Projektas pripažįstamas atitinkančiu šį kriterijų, jei iš projektiniame pasiūlyme pateiktos informacijos apie projektą matyti, kad projekto tikslas, uždaviniai, veiklos ir tikslinė grupė atitinka konkrečiame kvietime nurodytą Strategijos uždavinio ir veiksmo pavadinimuose ir veiksmo aprašyme, kuris pateiktas Strategijos dalyje ,,Vietos plėtros strategijos įgyvendinimo veiksmų planas“, pateiktą informaciją apie veiksmo veiklas, tikslinę grupę.</a:t>
                      </a:r>
                      <a:endParaRPr lang="lt-LT"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6197">
                <a:tc>
                  <a:txBody>
                    <a:bodyPr/>
                    <a:lstStyle/>
                    <a:p>
                      <a:pPr marL="0" lvl="0" indent="0" algn="just">
                        <a:lnSpc>
                          <a:spcPct val="115000"/>
                        </a:lnSpc>
                        <a:spcAft>
                          <a:spcPts val="0"/>
                        </a:spcAft>
                        <a:buFont typeface="+mj-lt"/>
                        <a:buNone/>
                      </a:pPr>
                      <a:r>
                        <a:rPr lang="lt-LT" sz="1800" dirty="0">
                          <a:effectLst/>
                          <a:latin typeface="Times New Roman"/>
                          <a:ea typeface="Calibri"/>
                          <a:cs typeface="Times New Roman"/>
                        </a:rPr>
                        <a:t>2. Projektu prisidedama prie kvietime nurodytų Strategijos įgyvendinimo </a:t>
                      </a:r>
                      <a:r>
                        <a:rPr lang="lt-LT" sz="1800" dirty="0" err="1">
                          <a:effectLst/>
                          <a:latin typeface="Times New Roman"/>
                          <a:ea typeface="Calibri"/>
                          <a:cs typeface="Times New Roman"/>
                        </a:rPr>
                        <a:t>stebėsenos</a:t>
                      </a:r>
                      <a:r>
                        <a:rPr lang="lt-LT" sz="1800" dirty="0">
                          <a:effectLst/>
                          <a:latin typeface="Times New Roman"/>
                          <a:ea typeface="Calibri"/>
                          <a:cs typeface="Times New Roman"/>
                        </a:rPr>
                        <a:t> rodiklių.</a:t>
                      </a:r>
                      <a:endParaRPr lang="lt-LT"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lt-LT" sz="1800" dirty="0">
                          <a:effectLst/>
                          <a:latin typeface="Times New Roman"/>
                          <a:ea typeface="Calibri"/>
                          <a:cs typeface="Times New Roman"/>
                        </a:rPr>
                        <a:t>Projektas pripažįstamas atitinkančiu šį kriterijų, jei iš projektiniame pasiūlyme pateiktos informacijos apie projektą galima nustatyti, kad projektas prisideda prie kvietime  nurodytų Strategijos įgyvendinimo </a:t>
                      </a:r>
                      <a:r>
                        <a:rPr lang="lt-LT" sz="1800" dirty="0" err="1">
                          <a:effectLst/>
                          <a:latin typeface="Times New Roman"/>
                          <a:ea typeface="Calibri"/>
                          <a:cs typeface="Times New Roman"/>
                        </a:rPr>
                        <a:t>stebėsenos</a:t>
                      </a:r>
                      <a:r>
                        <a:rPr lang="lt-LT" sz="1800" dirty="0">
                          <a:effectLst/>
                          <a:latin typeface="Times New Roman"/>
                          <a:ea typeface="Calibri"/>
                          <a:cs typeface="Times New Roman"/>
                        </a:rPr>
                        <a:t> rodiklių.</a:t>
                      </a:r>
                      <a:endParaRPr lang="lt-LT" sz="1800" dirty="0">
                        <a:effectLst/>
                        <a:latin typeface="Calibri"/>
                        <a:ea typeface="Calibri"/>
                        <a:cs typeface="Times New Roman"/>
                      </a:endParaRPr>
                    </a:p>
                    <a:p>
                      <a:pPr marL="457200" algn="just">
                        <a:lnSpc>
                          <a:spcPct val="115000"/>
                        </a:lnSpc>
                        <a:spcAft>
                          <a:spcPts val="0"/>
                        </a:spcAft>
                      </a:pPr>
                      <a:r>
                        <a:rPr lang="lt-LT" sz="1800" dirty="0">
                          <a:effectLst/>
                          <a:latin typeface="Times New Roman"/>
                          <a:ea typeface="Calibri"/>
                          <a:cs typeface="Times New Roman"/>
                        </a:rPr>
                        <a:t> </a:t>
                      </a:r>
                      <a:endParaRPr lang="lt-LT"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831826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838001302"/>
              </p:ext>
            </p:extLst>
          </p:nvPr>
        </p:nvGraphicFramePr>
        <p:xfrm>
          <a:off x="251520" y="1412776"/>
          <a:ext cx="8424936" cy="5040560"/>
        </p:xfrm>
        <a:graphic>
          <a:graphicData uri="http://schemas.openxmlformats.org/drawingml/2006/table">
            <a:tbl>
              <a:tblPr firstRow="1" firstCol="1" bandRow="1"/>
              <a:tblGrid>
                <a:gridCol w="2907721"/>
                <a:gridCol w="5517215"/>
              </a:tblGrid>
              <a:tr h="3291470">
                <a:tc>
                  <a:txBody>
                    <a:bodyPr/>
                    <a:lstStyle/>
                    <a:p>
                      <a:pPr marL="0" lvl="0" indent="0" algn="just">
                        <a:lnSpc>
                          <a:spcPct val="115000"/>
                        </a:lnSpc>
                        <a:spcAft>
                          <a:spcPts val="0"/>
                        </a:spcAft>
                        <a:buFont typeface="+mj-lt"/>
                        <a:buNone/>
                      </a:pPr>
                      <a:r>
                        <a:rPr lang="lt-LT" sz="1800" dirty="0">
                          <a:effectLst/>
                          <a:latin typeface="Times New Roman"/>
                          <a:ea typeface="Calibri"/>
                          <a:cs typeface="Times New Roman"/>
                        </a:rPr>
                        <a:t>3. Visos projekto veiklos atitinka bent vieną iš  PFSA 927 galimų remti veiklų.</a:t>
                      </a:r>
                      <a:endParaRPr lang="lt-LT" sz="1800" dirty="0">
                        <a:effectLst/>
                        <a:latin typeface="Calibri"/>
                        <a:ea typeface="Calibri"/>
                        <a:cs typeface="Times New Roman"/>
                      </a:endParaRPr>
                    </a:p>
                    <a:p>
                      <a:pPr algn="just">
                        <a:lnSpc>
                          <a:spcPct val="115000"/>
                        </a:lnSpc>
                        <a:spcAft>
                          <a:spcPts val="0"/>
                        </a:spcAft>
                      </a:pPr>
                      <a:r>
                        <a:rPr lang="lt-LT" sz="1800" dirty="0">
                          <a:solidFill>
                            <a:srgbClr val="000000"/>
                          </a:solidFill>
                          <a:effectLst/>
                          <a:latin typeface="Times New Roman"/>
                          <a:ea typeface="Calibri"/>
                          <a:cs typeface="Times New Roman"/>
                        </a:rPr>
                        <a:t> </a:t>
                      </a:r>
                      <a:endParaRPr lang="lt-LT"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lt-LT" sz="1800" dirty="0">
                          <a:effectLst/>
                          <a:latin typeface="Times New Roman"/>
                          <a:ea typeface="Calibri"/>
                          <a:cs typeface="Times New Roman"/>
                        </a:rPr>
                        <a:t>Projektas pripažįstamas atitinkančiu šį kriterijų, jei visos projekto veiklos atitinka bent vieną iš 8.6.1-ESFA-T-927 ,,Spartesnis vietos plėtros strategijų įgyvendinimas“  projektų finansavimo sąlygų aprašo (toliau – PFSA 927) 10 p. nurodytų galimų remti veiklų (atsižvelgiant į kvietime nurodytą veiksmą).</a:t>
                      </a:r>
                      <a:endParaRPr lang="lt-LT"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9090">
                <a:tc>
                  <a:txBody>
                    <a:bodyPr/>
                    <a:lstStyle/>
                    <a:p>
                      <a:pPr marL="0" lvl="0" indent="0" algn="just">
                        <a:lnSpc>
                          <a:spcPct val="115000"/>
                        </a:lnSpc>
                        <a:spcAft>
                          <a:spcPts val="0"/>
                        </a:spcAft>
                        <a:buFont typeface="+mj-lt"/>
                        <a:buNone/>
                      </a:pPr>
                      <a:r>
                        <a:rPr lang="lt-LT" sz="1800" dirty="0">
                          <a:effectLst/>
                          <a:latin typeface="Times New Roman"/>
                          <a:ea typeface="Calibri"/>
                          <a:cs typeface="Times New Roman"/>
                        </a:rPr>
                        <a:t>4. Projekto pareiškėjas ir partneris atitinka PFSA 927  nustatytus reikalavimus</a:t>
                      </a:r>
                      <a:endParaRPr lang="lt-LT"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lt-LT" sz="1800" dirty="0">
                          <a:effectLst/>
                          <a:latin typeface="Times New Roman"/>
                          <a:ea typeface="Calibri"/>
                          <a:cs typeface="Times New Roman"/>
                        </a:rPr>
                        <a:t>Projektas pripažįstamas atitinkančiu šį kriterijų, jei pareiškėjas atitinka PFSA 927  II skyriuje nustatytus reikalavimus pareiškėjui ir partneriui.</a:t>
                      </a:r>
                      <a:endParaRPr lang="lt-LT"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2"/>
          <p:cNvSpPr>
            <a:spLocks noGrp="1"/>
          </p:cNvSpPr>
          <p:nvPr>
            <p:ph type="title"/>
          </p:nvPr>
        </p:nvSpPr>
        <p:spPr>
          <a:solidFill>
            <a:schemeClr val="bg1"/>
          </a:solidFill>
          <a:ln>
            <a:solidFill>
              <a:schemeClr val="bg1"/>
            </a:solidFill>
          </a:ln>
        </p:spPr>
        <p:txBody>
          <a:bodyPr>
            <a:noAutofit/>
          </a:bodyPr>
          <a:lstStyle/>
          <a:p>
            <a:pPr>
              <a:defRPr/>
            </a:pPr>
            <a:r>
              <a:rPr lang="lt-LT" sz="2800" dirty="0"/>
              <a:t>Bendrieji projektų atrankos </a:t>
            </a:r>
            <a:r>
              <a:rPr lang="lt-LT" sz="2800" dirty="0" smtClean="0"/>
              <a:t>kriterijai (II)</a:t>
            </a:r>
            <a:endParaRPr lang="lt-LT" sz="2800" dirty="0"/>
          </a:p>
        </p:txBody>
      </p:sp>
    </p:spTree>
    <p:extLst>
      <p:ext uri="{BB962C8B-B14F-4D97-AF65-F5344CB8AC3E}">
        <p14:creationId xmlns:p14="http://schemas.microsoft.com/office/powerpoint/2010/main" val="257381541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bg1"/>
          </a:solidFill>
        </p:spPr>
        <p:txBody>
          <a:bodyPr>
            <a:noAutofit/>
          </a:bodyPr>
          <a:lstStyle/>
          <a:p>
            <a:pPr algn="ctr">
              <a:defRPr/>
            </a:pPr>
            <a:r>
              <a:rPr lang="lt-LT" sz="2800" dirty="0"/>
              <a:t>Bendrieji projektų atrankos </a:t>
            </a:r>
            <a:r>
              <a:rPr lang="lt-LT" sz="2800" dirty="0" smtClean="0"/>
              <a:t>kriterijai (III)</a:t>
            </a:r>
            <a:endParaRPr lang="lt-LT"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58082324"/>
              </p:ext>
            </p:extLst>
          </p:nvPr>
        </p:nvGraphicFramePr>
        <p:xfrm>
          <a:off x="467544" y="1340768"/>
          <a:ext cx="8208912" cy="5256584"/>
        </p:xfrm>
        <a:graphic>
          <a:graphicData uri="http://schemas.openxmlformats.org/drawingml/2006/table">
            <a:tbl>
              <a:tblPr firstRow="1" firstCol="1" bandRow="1"/>
              <a:tblGrid>
                <a:gridCol w="2736304"/>
                <a:gridCol w="5472608"/>
              </a:tblGrid>
              <a:tr h="5256584">
                <a:tc>
                  <a:txBody>
                    <a:bodyPr/>
                    <a:lstStyle/>
                    <a:p>
                      <a:pPr marL="0" lvl="0" indent="0" algn="just">
                        <a:lnSpc>
                          <a:spcPct val="115000"/>
                        </a:lnSpc>
                        <a:spcAft>
                          <a:spcPts val="0"/>
                        </a:spcAft>
                        <a:buFont typeface="+mj-lt"/>
                        <a:buNone/>
                      </a:pPr>
                      <a:r>
                        <a:rPr lang="lt-LT" sz="1800" dirty="0">
                          <a:effectLst/>
                          <a:latin typeface="Times New Roman" panose="02020603050405020304" pitchFamily="18" charset="0"/>
                          <a:ea typeface="Calibri"/>
                          <a:cs typeface="Times New Roman" panose="02020603050405020304" pitchFamily="18" charset="0"/>
                        </a:rPr>
                        <a:t>5. Projektu siekiama Priemonės įgyvendinimo </a:t>
                      </a:r>
                      <a:r>
                        <a:rPr lang="lt-LT" sz="1800" dirty="0" err="1">
                          <a:effectLst/>
                          <a:latin typeface="Times New Roman" panose="02020603050405020304" pitchFamily="18" charset="0"/>
                          <a:ea typeface="Calibri"/>
                          <a:cs typeface="Times New Roman" panose="02020603050405020304" pitchFamily="18" charset="0"/>
                        </a:rPr>
                        <a:t>stebėsenos</a:t>
                      </a:r>
                      <a:r>
                        <a:rPr lang="lt-LT" sz="1800" dirty="0">
                          <a:effectLst/>
                          <a:latin typeface="Times New Roman" panose="02020603050405020304" pitchFamily="18" charset="0"/>
                          <a:ea typeface="Calibri"/>
                          <a:cs typeface="Times New Roman" panose="02020603050405020304" pitchFamily="18" charset="0"/>
                        </a:rPr>
                        <a:t> rodiklių.</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lt-LT" sz="1800" dirty="0">
                          <a:effectLst/>
                          <a:latin typeface="Times New Roman" panose="02020603050405020304" pitchFamily="18" charset="0"/>
                          <a:ea typeface="Calibri"/>
                          <a:cs typeface="Times New Roman" panose="02020603050405020304" pitchFamily="18" charset="0"/>
                        </a:rPr>
                        <a:t>Projektu turi būti siekiama šių Priemonės įgyvendinimo </a:t>
                      </a:r>
                      <a:r>
                        <a:rPr lang="lt-LT" sz="1800" dirty="0" err="1">
                          <a:effectLst/>
                          <a:latin typeface="Times New Roman" panose="02020603050405020304" pitchFamily="18" charset="0"/>
                          <a:ea typeface="Calibri"/>
                          <a:cs typeface="Times New Roman" panose="02020603050405020304" pitchFamily="18" charset="0"/>
                        </a:rPr>
                        <a:t>stebėsenos</a:t>
                      </a:r>
                      <a:r>
                        <a:rPr lang="lt-LT" sz="1800" dirty="0">
                          <a:effectLst/>
                          <a:latin typeface="Times New Roman" panose="02020603050405020304" pitchFamily="18" charset="0"/>
                          <a:ea typeface="Calibri"/>
                          <a:cs typeface="Times New Roman" panose="02020603050405020304" pitchFamily="18" charset="0"/>
                        </a:rPr>
                        <a:t> rodiklių:</a:t>
                      </a:r>
                    </a:p>
                    <a:p>
                      <a:r>
                        <a:rPr kumimoji="0" lang="lt-LT" sz="1800" b="1" kern="1200" dirty="0" smtClean="0">
                          <a:solidFill>
                            <a:schemeClr val="tx1"/>
                          </a:solidFill>
                          <a:effectLst/>
                          <a:latin typeface="Times New Roman" panose="02020603050405020304" pitchFamily="18" charset="0"/>
                          <a:ea typeface="+mn-ea"/>
                          <a:cs typeface="Times New Roman" panose="02020603050405020304" pitchFamily="18" charset="0"/>
                        </a:rPr>
                        <a:t>Rezultato rodiklio:</a:t>
                      </a:r>
                      <a:endParaRPr kumimoji="0" lang="lt-LT" sz="18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kumimoji="0" lang="lt-LT" sz="1800" kern="1200" dirty="0" smtClean="0">
                          <a:solidFill>
                            <a:schemeClr val="tx1"/>
                          </a:solidFill>
                          <a:effectLst/>
                          <a:latin typeface="Times New Roman" panose="02020603050405020304" pitchFamily="18" charset="0"/>
                          <a:ea typeface="+mn-ea"/>
                          <a:cs typeface="Times New Roman" panose="02020603050405020304" pitchFamily="18" charset="0"/>
                        </a:rPr>
                        <a:t>„Socialinių partnerių organizacijose ar NVO </a:t>
                      </a:r>
                      <a:r>
                        <a:rPr kumimoji="0" lang="lt-LT" sz="1800" kern="1200" dirty="0" err="1" smtClean="0">
                          <a:solidFill>
                            <a:schemeClr val="tx1"/>
                          </a:solidFill>
                          <a:effectLst/>
                          <a:latin typeface="Times New Roman" panose="02020603050405020304" pitchFamily="18" charset="0"/>
                          <a:ea typeface="+mn-ea"/>
                          <a:cs typeface="Times New Roman" panose="02020603050405020304" pitchFamily="18" charset="0"/>
                        </a:rPr>
                        <a:t>savanoriaujantys</a:t>
                      </a:r>
                      <a:r>
                        <a:rPr kumimoji="0" lang="lt-LT" sz="1800" kern="1200" dirty="0" smtClean="0">
                          <a:solidFill>
                            <a:schemeClr val="tx1"/>
                          </a:solidFill>
                          <a:effectLst/>
                          <a:latin typeface="Times New Roman" panose="02020603050405020304" pitchFamily="18" charset="0"/>
                          <a:ea typeface="+mn-ea"/>
                          <a:cs typeface="Times New Roman" panose="02020603050405020304" pitchFamily="18" charset="0"/>
                        </a:rPr>
                        <a:t> dalyviai (vietos bendruomenės nariai) praėjus 6 mėnesiams po dalyvavimo ESF veiklose“</a:t>
                      </a:r>
                    </a:p>
                    <a:p>
                      <a:endParaRPr kumimoji="0" lang="lt-LT" sz="18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kumimoji="0" lang="lt-LT" sz="1800" b="1" kern="1200" dirty="0" smtClean="0">
                          <a:solidFill>
                            <a:schemeClr val="tx1"/>
                          </a:solidFill>
                          <a:effectLst/>
                          <a:latin typeface="Times New Roman" panose="02020603050405020304" pitchFamily="18" charset="0"/>
                          <a:ea typeface="+mn-ea"/>
                          <a:cs typeface="Times New Roman" panose="02020603050405020304" pitchFamily="18" charset="0"/>
                        </a:rPr>
                        <a:t>Produkto rodiklių:</a:t>
                      </a:r>
                      <a:endParaRPr kumimoji="0" lang="lt-LT" sz="1800" kern="1200" dirty="0" smtClean="0">
                        <a:solidFill>
                          <a:schemeClr val="tx1"/>
                        </a:solidFill>
                        <a:effectLst/>
                        <a:latin typeface="Times New Roman" panose="02020603050405020304" pitchFamily="18" charset="0"/>
                        <a:ea typeface="+mn-ea"/>
                        <a:cs typeface="Times New Roman" panose="02020603050405020304" pitchFamily="18" charset="0"/>
                      </a:endParaRPr>
                    </a:p>
                    <a:p>
                      <a:pPr lvl="0"/>
                      <a:r>
                        <a:rPr kumimoji="0" lang="lt-LT" sz="1800" kern="1200" dirty="0" smtClean="0">
                          <a:solidFill>
                            <a:schemeClr val="tx1"/>
                          </a:solidFill>
                          <a:effectLst/>
                          <a:latin typeface="Times New Roman" panose="02020603050405020304" pitchFamily="18" charset="0"/>
                          <a:ea typeface="+mn-ea"/>
                          <a:cs typeface="Times New Roman" panose="02020603050405020304" pitchFamily="18" charset="0"/>
                        </a:rPr>
                        <a:t>Priemonės įgyvendinimo </a:t>
                      </a:r>
                      <a:r>
                        <a:rPr kumimoji="0" lang="lt-LT" sz="1800" kern="1200" dirty="0" err="1" smtClean="0">
                          <a:solidFill>
                            <a:schemeClr val="tx1"/>
                          </a:solidFill>
                          <a:effectLst/>
                          <a:latin typeface="Times New Roman" panose="02020603050405020304" pitchFamily="18" charset="0"/>
                          <a:ea typeface="+mn-ea"/>
                          <a:cs typeface="Times New Roman" panose="02020603050405020304" pitchFamily="18" charset="0"/>
                        </a:rPr>
                        <a:t>stebėsenos</a:t>
                      </a:r>
                      <a:r>
                        <a:rPr kumimoji="0" lang="lt-LT" sz="1800" kern="1200" dirty="0" smtClean="0">
                          <a:solidFill>
                            <a:schemeClr val="tx1"/>
                          </a:solidFill>
                          <a:effectLst/>
                          <a:latin typeface="Times New Roman" panose="02020603050405020304" pitchFamily="18" charset="0"/>
                          <a:ea typeface="+mn-ea"/>
                          <a:cs typeface="Times New Roman" panose="02020603050405020304" pitchFamily="18" charset="0"/>
                        </a:rPr>
                        <a:t> produkto rodiklio „BIVP projektų veiklų dalyviai (įskaitant visas tikslines grupes)“; minimali siektina reikšmė – 5 dalyviai;</a:t>
                      </a:r>
                    </a:p>
                    <a:p>
                      <a:r>
                        <a:rPr kumimoji="0" lang="en-US" sz="1800" kern="1200" dirty="0" smtClean="0">
                          <a:solidFill>
                            <a:schemeClr val="tx1"/>
                          </a:solidFill>
                          <a:effectLst/>
                          <a:latin typeface="Times New Roman" panose="02020603050405020304" pitchFamily="18" charset="0"/>
                          <a:ea typeface="+mn-ea"/>
                          <a:cs typeface="Times New Roman" panose="02020603050405020304" pitchFamily="18" charset="0"/>
                        </a:rPr>
                        <a:t>„</a:t>
                      </a:r>
                      <a:r>
                        <a:rPr kumimoji="0"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Projektų</a:t>
                      </a:r>
                      <a:r>
                        <a:rPr kumimoji="0"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kuriuos</a:t>
                      </a:r>
                      <a:r>
                        <a:rPr kumimoji="0"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visiškai</a:t>
                      </a:r>
                      <a:r>
                        <a:rPr kumimoji="0"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arba</a:t>
                      </a:r>
                      <a:r>
                        <a:rPr kumimoji="0"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iš</a:t>
                      </a:r>
                      <a:r>
                        <a:rPr kumimoji="0"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dalies</a:t>
                      </a:r>
                      <a:r>
                        <a:rPr kumimoji="0"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įgyvendino</a:t>
                      </a:r>
                      <a:r>
                        <a:rPr kumimoji="0"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socialiniai</a:t>
                      </a:r>
                      <a:r>
                        <a:rPr kumimoji="0"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partneriai</a:t>
                      </a:r>
                      <a:r>
                        <a:rPr kumimoji="0"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ar</a:t>
                      </a:r>
                      <a:r>
                        <a:rPr kumimoji="0" lang="en-US" sz="1800" kern="1200" dirty="0" smtClean="0">
                          <a:solidFill>
                            <a:schemeClr val="tx1"/>
                          </a:solidFill>
                          <a:effectLst/>
                          <a:latin typeface="Times New Roman" panose="02020603050405020304" pitchFamily="18" charset="0"/>
                          <a:ea typeface="+mn-ea"/>
                          <a:cs typeface="Times New Roman" panose="02020603050405020304" pitchFamily="18" charset="0"/>
                        </a:rPr>
                        <a:t> NVO, </a:t>
                      </a:r>
                      <a:r>
                        <a:rPr kumimoji="0"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skaičius</a:t>
                      </a:r>
                      <a:r>
                        <a:rPr kumimoji="0" lang="en-US" sz="1800" kern="1200" dirty="0" smtClean="0">
                          <a:solidFill>
                            <a:schemeClr val="tx1"/>
                          </a:solidFill>
                          <a:effectLst/>
                          <a:latin typeface="Times New Roman" panose="02020603050405020304" pitchFamily="18" charset="0"/>
                          <a:ea typeface="+mn-ea"/>
                          <a:cs typeface="Times New Roman" panose="02020603050405020304" pitchFamily="18" charset="0"/>
                        </a:rPr>
                        <a:t>“.</a:t>
                      </a:r>
                      <a:endParaRPr lang="lt-LT" sz="1800" dirty="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4607197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lt-LT" sz="3200" dirty="0"/>
              <a:t>Bendrieji projektų atrankos kriterijai (</a:t>
            </a:r>
            <a:r>
              <a:rPr lang="lt-LT" sz="3200" dirty="0" smtClean="0"/>
              <a:t>IV)</a:t>
            </a:r>
            <a:endParaRPr lang="lt-LT" sz="3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55624938"/>
              </p:ext>
            </p:extLst>
          </p:nvPr>
        </p:nvGraphicFramePr>
        <p:xfrm>
          <a:off x="395536" y="1196752"/>
          <a:ext cx="8424935" cy="5608320"/>
        </p:xfrm>
        <a:graphic>
          <a:graphicData uri="http://schemas.openxmlformats.org/drawingml/2006/table">
            <a:tbl>
              <a:tblPr firstRow="1" firstCol="1" bandRow="1"/>
              <a:tblGrid>
                <a:gridCol w="2736304"/>
                <a:gridCol w="5688631"/>
              </a:tblGrid>
              <a:tr h="1173397">
                <a:tc>
                  <a:txBody>
                    <a:bodyPr/>
                    <a:lstStyle/>
                    <a:p>
                      <a:pPr marL="0" lvl="0" indent="0" algn="just">
                        <a:lnSpc>
                          <a:spcPct val="115000"/>
                        </a:lnSpc>
                        <a:spcAft>
                          <a:spcPts val="0"/>
                        </a:spcAft>
                        <a:buFont typeface="+mj-lt"/>
                        <a:buNone/>
                      </a:pPr>
                      <a:r>
                        <a:rPr lang="lt-LT" sz="1600" dirty="0">
                          <a:effectLst/>
                          <a:latin typeface="Times New Roman"/>
                          <a:ea typeface="Calibri"/>
                          <a:cs typeface="Times New Roman"/>
                        </a:rPr>
                        <a:t>6. Pareiškėjo ir (ar) partnerio (-</a:t>
                      </a:r>
                      <a:r>
                        <a:rPr lang="lt-LT" sz="1600" dirty="0" err="1">
                          <a:effectLst/>
                          <a:latin typeface="Times New Roman"/>
                          <a:ea typeface="Calibri"/>
                          <a:cs typeface="Times New Roman"/>
                        </a:rPr>
                        <a:t>ių</a:t>
                      </a:r>
                      <a:r>
                        <a:rPr lang="lt-LT" sz="1600" dirty="0">
                          <a:effectLst/>
                          <a:latin typeface="Times New Roman"/>
                          <a:ea typeface="Calibri"/>
                          <a:cs typeface="Times New Roman"/>
                        </a:rPr>
                        <a:t>) įnašo projekte procentinė dalis yra  ne mažiau nei 7,5 proc. visų tinkamų finansuoti projekto išlaidų.</a:t>
                      </a:r>
                      <a:endParaRPr lang="lt-LT" sz="1600" dirty="0">
                        <a:effectLst/>
                        <a:latin typeface="Calibri"/>
                        <a:ea typeface="Calibri"/>
                        <a:cs typeface="Times New Roman"/>
                      </a:endParaRPr>
                    </a:p>
                  </a:txBody>
                  <a:tcPr marL="54661" marR="54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lt-LT" sz="1600">
                          <a:effectLst/>
                          <a:latin typeface="Times New Roman"/>
                          <a:ea typeface="Calibri"/>
                          <a:cs typeface="Times New Roman"/>
                        </a:rPr>
                        <a:t>Projektas pripažįstamas atitinkančiu šį kriterijų, jei iš projektiniame pasiūlyme pateiktos informacijos apie projektą matyti, kad pareiškėjas ir (ar) partneris (-iai) prie projekto finansavimo nuosavu įnašu prisidės ne mažiau kaip 7,5 proc. nuo visų projekto biudžeto lėšų. Nuosavas indėlis turi būti pagrįstas.</a:t>
                      </a:r>
                      <a:endParaRPr lang="lt-LT" sz="1600">
                        <a:effectLst/>
                        <a:latin typeface="Calibri"/>
                        <a:ea typeface="Calibri"/>
                        <a:cs typeface="Times New Roman"/>
                      </a:endParaRPr>
                    </a:p>
                    <a:p>
                      <a:pPr algn="just">
                        <a:lnSpc>
                          <a:spcPct val="115000"/>
                        </a:lnSpc>
                        <a:spcAft>
                          <a:spcPts val="0"/>
                        </a:spcAft>
                      </a:pPr>
                      <a:r>
                        <a:rPr lang="lt-LT" sz="1600" b="1" i="1">
                          <a:effectLst/>
                          <a:latin typeface="Times New Roman"/>
                          <a:ea typeface="Calibri"/>
                          <a:cs typeface="Times New Roman"/>
                        </a:rPr>
                        <a:t> </a:t>
                      </a:r>
                      <a:endParaRPr lang="lt-LT" sz="1600">
                        <a:effectLst/>
                        <a:latin typeface="Calibri"/>
                        <a:ea typeface="Calibri"/>
                        <a:cs typeface="Times New Roman"/>
                      </a:endParaRPr>
                    </a:p>
                  </a:txBody>
                  <a:tcPr marL="54661" marR="54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9167">
                <a:tc>
                  <a:txBody>
                    <a:bodyPr/>
                    <a:lstStyle/>
                    <a:p>
                      <a:pPr marL="0" lvl="0" indent="0" algn="just">
                        <a:lnSpc>
                          <a:spcPct val="115000"/>
                        </a:lnSpc>
                        <a:spcAft>
                          <a:spcPts val="0"/>
                        </a:spcAft>
                        <a:buFont typeface="+mj-lt"/>
                        <a:buNone/>
                      </a:pPr>
                      <a:r>
                        <a:rPr lang="lt-LT" sz="1600" dirty="0">
                          <a:effectLst/>
                          <a:latin typeface="Times New Roman"/>
                          <a:ea typeface="Calibri"/>
                          <a:cs typeface="Times New Roman"/>
                        </a:rPr>
                        <a:t>7. Projektas įgyvendinamas tinkamu laikotarpiu.</a:t>
                      </a:r>
                      <a:endParaRPr lang="lt-LT" sz="1600" dirty="0">
                        <a:effectLst/>
                        <a:latin typeface="Calibri"/>
                        <a:ea typeface="Calibri"/>
                        <a:cs typeface="Times New Roman"/>
                      </a:endParaRPr>
                    </a:p>
                  </a:txBody>
                  <a:tcPr marL="54661" marR="54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lt-LT" sz="1600" dirty="0">
                          <a:effectLst/>
                          <a:latin typeface="Times New Roman"/>
                          <a:ea typeface="Calibri"/>
                          <a:cs typeface="Times New Roman"/>
                        </a:rPr>
                        <a:t>Projektas pripažįstamas atitinkančiu šį kriterijų, jeigu projektas bus pradėtas įgyvendinti, t. y. jo finansavimo sutartis bus sudaryta ne vėliau kaip iki 2022 m. sausio 1 d., o projekto veiklas numatyta baigti ne vėliau nei 2022 m. gruodžio 31 d.</a:t>
                      </a:r>
                      <a:endParaRPr lang="lt-LT" sz="1600" dirty="0">
                        <a:effectLst/>
                        <a:latin typeface="Calibri"/>
                        <a:ea typeface="Calibri"/>
                        <a:cs typeface="Times New Roman"/>
                      </a:endParaRPr>
                    </a:p>
                    <a:p>
                      <a:pPr algn="just">
                        <a:lnSpc>
                          <a:spcPct val="115000"/>
                        </a:lnSpc>
                        <a:spcAft>
                          <a:spcPts val="0"/>
                        </a:spcAft>
                      </a:pPr>
                      <a:r>
                        <a:rPr lang="lt-LT" sz="1600" dirty="0">
                          <a:effectLst/>
                          <a:latin typeface="Times New Roman"/>
                          <a:ea typeface="Calibri"/>
                          <a:cs typeface="Times New Roman"/>
                        </a:rPr>
                        <a:t> </a:t>
                      </a:r>
                      <a:endParaRPr lang="lt-LT" sz="1600" dirty="0">
                        <a:effectLst/>
                        <a:latin typeface="Calibri"/>
                        <a:ea typeface="Calibri"/>
                        <a:cs typeface="Times New Roman"/>
                      </a:endParaRPr>
                    </a:p>
                    <a:p>
                      <a:pPr marL="0" indent="0" algn="just">
                        <a:lnSpc>
                          <a:spcPct val="115000"/>
                        </a:lnSpc>
                        <a:spcAft>
                          <a:spcPts val="0"/>
                        </a:spcAft>
                      </a:pPr>
                      <a:r>
                        <a:rPr lang="lt-LT" sz="1600" dirty="0">
                          <a:effectLst/>
                          <a:latin typeface="Times New Roman"/>
                          <a:ea typeface="Calibri"/>
                          <a:cs typeface="Times New Roman"/>
                        </a:rPr>
                        <a:t>Projekto veiklos, įskaitant ir veikloms vykdyti reikalingus pirkimus, gali būti pradėtos įgyvendinti ir projekto išlaidos gali būti patirtos iki projekto sutarties pasirašymo, bet ne anksčiau nei projektas bus įtrauktas į vietos veiklos grupės sudarytą </a:t>
                      </a:r>
                      <a:r>
                        <a:rPr lang="lt-LT" sz="1600" dirty="0" smtClean="0">
                          <a:effectLst/>
                          <a:latin typeface="Times New Roman"/>
                          <a:ea typeface="Calibri"/>
                          <a:cs typeface="Times New Roman"/>
                        </a:rPr>
                        <a:t>VPS sąrašą</a:t>
                      </a:r>
                      <a:r>
                        <a:rPr lang="lt-LT" sz="1600" dirty="0">
                          <a:effectLst/>
                          <a:latin typeface="Times New Roman"/>
                          <a:ea typeface="Calibri"/>
                          <a:cs typeface="Times New Roman"/>
                        </a:rPr>
                        <a:t>.</a:t>
                      </a:r>
                      <a:endParaRPr lang="lt-LT" sz="1600" dirty="0">
                        <a:effectLst/>
                        <a:latin typeface="Calibri"/>
                        <a:ea typeface="Calibri"/>
                        <a:cs typeface="Times New Roman"/>
                      </a:endParaRPr>
                    </a:p>
                  </a:txBody>
                  <a:tcPr marL="54661" marR="54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3397">
                <a:tc>
                  <a:txBody>
                    <a:bodyPr/>
                    <a:lstStyle/>
                    <a:p>
                      <a:pPr marL="0" lvl="0" indent="0" algn="just">
                        <a:lnSpc>
                          <a:spcPct val="115000"/>
                        </a:lnSpc>
                        <a:spcAft>
                          <a:spcPts val="0"/>
                        </a:spcAft>
                        <a:buFont typeface="+mj-lt"/>
                        <a:buNone/>
                      </a:pPr>
                      <a:r>
                        <a:rPr lang="lt-LT" sz="1600" dirty="0">
                          <a:solidFill>
                            <a:srgbClr val="252C2C"/>
                          </a:solidFill>
                          <a:effectLst/>
                          <a:latin typeface="Times New Roman"/>
                          <a:ea typeface="Calibri"/>
                          <a:cs typeface="Times New Roman"/>
                        </a:rPr>
                        <a:t>8. Projekto biudžeto išlaidos yra būtinos projektui įgyvendinti, aiškios ir detalizuotos.</a:t>
                      </a:r>
                      <a:endParaRPr lang="lt-LT" sz="1600" dirty="0">
                        <a:effectLst/>
                        <a:latin typeface="Calibri"/>
                        <a:ea typeface="Calibri"/>
                        <a:cs typeface="Times New Roman"/>
                      </a:endParaRPr>
                    </a:p>
                  </a:txBody>
                  <a:tcPr marL="54661" marR="54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lt-LT" sz="1600" dirty="0">
                          <a:effectLst/>
                          <a:latin typeface="Times New Roman"/>
                          <a:ea typeface="Calibri"/>
                          <a:cs typeface="Times New Roman"/>
                        </a:rPr>
                        <a:t>Vietos plėtros projektinio pasiūlymo įgyvendinimui prašomos skirti lėšos (projekto biudžetas) yra detalizuotos ir pagrįstos (prašomos lėšos bus naudojamos taupiai ir efektyviai, sukuriama nauda atitinka sąnaudas, kurių reikia planuojamiems rezultatams pasiekti), susijusios su veiklomis</a:t>
                      </a:r>
                      <a:r>
                        <a:rPr lang="lt-LT" sz="1600" dirty="0" smtClean="0">
                          <a:effectLst/>
                          <a:latin typeface="Times New Roman"/>
                          <a:ea typeface="Calibri"/>
                          <a:cs typeface="Times New Roman"/>
                        </a:rPr>
                        <a:t>.</a:t>
                      </a:r>
                      <a:endParaRPr lang="lt-LT" sz="1600" dirty="0">
                        <a:effectLst/>
                        <a:latin typeface="Calibri"/>
                        <a:ea typeface="Calibri"/>
                        <a:cs typeface="Times New Roman"/>
                      </a:endParaRPr>
                    </a:p>
                  </a:txBody>
                  <a:tcPr marL="54661" marR="54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4990368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62074"/>
          </a:xfrm>
        </p:spPr>
        <p:txBody>
          <a:bodyPr>
            <a:noAutofit/>
          </a:bodyPr>
          <a:lstStyle/>
          <a:p>
            <a:r>
              <a:rPr lang="lt-LT" sz="3200" dirty="0" smtClean="0"/>
              <a:t>Prioritetiniai projektų atrankos kriterijai</a:t>
            </a:r>
            <a:endParaRPr lang="lt-LT"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71886529"/>
              </p:ext>
            </p:extLst>
          </p:nvPr>
        </p:nvGraphicFramePr>
        <p:xfrm>
          <a:off x="467544" y="1052734"/>
          <a:ext cx="8352928" cy="5544617"/>
        </p:xfrm>
        <a:graphic>
          <a:graphicData uri="http://schemas.openxmlformats.org/drawingml/2006/table">
            <a:tbl>
              <a:tblPr firstRow="1" firstCol="1" bandRow="1"/>
              <a:tblGrid>
                <a:gridCol w="3008492"/>
                <a:gridCol w="3904276"/>
                <a:gridCol w="1440160"/>
              </a:tblGrid>
              <a:tr h="1386154">
                <a:tc>
                  <a:txBody>
                    <a:bodyPr/>
                    <a:lstStyle/>
                    <a:p>
                      <a:pPr algn="just">
                        <a:lnSpc>
                          <a:spcPct val="115000"/>
                        </a:lnSpc>
                        <a:spcAft>
                          <a:spcPts val="0"/>
                        </a:spcAft>
                        <a:tabLst>
                          <a:tab pos="270510" algn="l"/>
                        </a:tabLst>
                      </a:pPr>
                      <a:r>
                        <a:rPr lang="lt-LT" sz="1800" b="1" dirty="0">
                          <a:effectLst/>
                          <a:latin typeface="Times New Roman" panose="02020603050405020304" pitchFamily="18" charset="0"/>
                          <a:ea typeface="Calibri"/>
                          <a:cs typeface="Times New Roman" panose="02020603050405020304" pitchFamily="18" charset="0"/>
                        </a:rPr>
                        <a:t>1. Bendradarbiavimas.</a:t>
                      </a:r>
                      <a:endParaRPr lang="lt-LT" sz="1800" b="1"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lt-LT" sz="1800" dirty="0">
                          <a:effectLst/>
                          <a:latin typeface="Times New Roman" panose="02020603050405020304" pitchFamily="18" charset="0"/>
                          <a:ea typeface="Calibri"/>
                          <a:cs typeface="Times New Roman" panose="02020603050405020304" pitchFamily="18" charset="0"/>
                        </a:rPr>
                        <a:t>Bendradarbiavimas vykdomas su </a:t>
                      </a:r>
                      <a:r>
                        <a:rPr lang="lt-LT" sz="1800" b="1" dirty="0">
                          <a:effectLst/>
                          <a:latin typeface="Times New Roman" panose="02020603050405020304" pitchFamily="18" charset="0"/>
                          <a:ea typeface="Calibri"/>
                          <a:cs typeface="Times New Roman" panose="02020603050405020304" pitchFamily="18" charset="0"/>
                        </a:rPr>
                        <a:t>1 besiribojančia </a:t>
                      </a:r>
                      <a:r>
                        <a:rPr lang="lt-LT" sz="1800" b="1" dirty="0" smtClean="0">
                          <a:effectLst/>
                          <a:latin typeface="Times New Roman" panose="02020603050405020304" pitchFamily="18" charset="0"/>
                          <a:ea typeface="Calibri"/>
                          <a:cs typeface="Times New Roman" panose="02020603050405020304" pitchFamily="18" charset="0"/>
                        </a:rPr>
                        <a:t>VVG </a:t>
                      </a:r>
                      <a:r>
                        <a:rPr lang="lt-LT" sz="1800" dirty="0">
                          <a:effectLst/>
                          <a:latin typeface="Times New Roman" panose="02020603050405020304" pitchFamily="18" charset="0"/>
                          <a:ea typeface="Calibri"/>
                          <a:cs typeface="Times New Roman" panose="02020603050405020304" pitchFamily="18" charset="0"/>
                        </a:rPr>
                        <a:t>– </a:t>
                      </a:r>
                      <a:r>
                        <a:rPr lang="lt-LT" sz="1800" b="1" dirty="0">
                          <a:solidFill>
                            <a:srgbClr val="0000CC"/>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rPr>
                        <a:t>10 balų.</a:t>
                      </a:r>
                      <a:endParaRPr lang="lt-LT" sz="1800" b="1" dirty="0">
                        <a:solidFill>
                          <a:srgbClr val="0000CC"/>
                        </a:solidFill>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endParaRPr>
                    </a:p>
                    <a:p>
                      <a:pPr algn="just">
                        <a:lnSpc>
                          <a:spcPct val="115000"/>
                        </a:lnSpc>
                        <a:spcAft>
                          <a:spcPts val="0"/>
                        </a:spcAft>
                      </a:pPr>
                      <a:r>
                        <a:rPr lang="lt-LT" sz="1800" dirty="0">
                          <a:effectLst/>
                          <a:latin typeface="Times New Roman" panose="02020603050405020304" pitchFamily="18" charset="0"/>
                          <a:ea typeface="Calibri"/>
                          <a:cs typeface="Times New Roman" panose="02020603050405020304" pitchFamily="18" charset="0"/>
                        </a:rPr>
                        <a:t>Bendradarbiavimas vykdomas su </a:t>
                      </a:r>
                      <a:r>
                        <a:rPr lang="lt-LT" sz="1800" b="1" dirty="0">
                          <a:effectLst/>
                          <a:latin typeface="Times New Roman" panose="02020603050405020304" pitchFamily="18" charset="0"/>
                          <a:ea typeface="Calibri"/>
                          <a:cs typeface="Times New Roman" panose="02020603050405020304" pitchFamily="18" charset="0"/>
                        </a:rPr>
                        <a:t>2 ar daugiau </a:t>
                      </a:r>
                      <a:r>
                        <a:rPr lang="lt-LT" sz="1800" b="1" dirty="0" smtClean="0">
                          <a:effectLst/>
                          <a:latin typeface="Times New Roman" panose="02020603050405020304" pitchFamily="18" charset="0"/>
                          <a:ea typeface="Calibri"/>
                          <a:cs typeface="Times New Roman" panose="02020603050405020304" pitchFamily="18" charset="0"/>
                        </a:rPr>
                        <a:t>VVG</a:t>
                      </a:r>
                      <a:r>
                        <a:rPr lang="lt-LT" sz="1800" dirty="0" smtClean="0">
                          <a:effectLst/>
                          <a:latin typeface="Times New Roman" panose="02020603050405020304" pitchFamily="18" charset="0"/>
                          <a:ea typeface="Calibri"/>
                          <a:cs typeface="Times New Roman" panose="02020603050405020304" pitchFamily="18" charset="0"/>
                        </a:rPr>
                        <a:t>– </a:t>
                      </a:r>
                      <a:r>
                        <a:rPr lang="lt-LT" sz="1800" b="1" dirty="0">
                          <a:solidFill>
                            <a:srgbClr val="0000CC"/>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rPr>
                        <a:t>15 balų.</a:t>
                      </a:r>
                      <a:endParaRPr lang="lt-LT" sz="1800" b="1" dirty="0">
                        <a:solidFill>
                          <a:srgbClr val="0000CC"/>
                        </a:solidFill>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lt-LT" sz="1800" b="1" i="1" dirty="0">
                          <a:effectLst/>
                          <a:latin typeface="Times New Roman" panose="02020603050405020304" pitchFamily="18" charset="0"/>
                          <a:ea typeface="Calibri"/>
                          <a:cs typeface="Times New Roman" panose="02020603050405020304" pitchFamily="18" charset="0"/>
                        </a:rPr>
                        <a:t>Maksimalus balas - 15</a:t>
                      </a:r>
                      <a:endParaRPr lang="lt-LT" sz="1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6154">
                <a:tc>
                  <a:txBody>
                    <a:bodyPr/>
                    <a:lstStyle/>
                    <a:p>
                      <a:pPr algn="just">
                        <a:lnSpc>
                          <a:spcPct val="115000"/>
                        </a:lnSpc>
                        <a:spcAft>
                          <a:spcPts val="0"/>
                        </a:spcAft>
                        <a:tabLst>
                          <a:tab pos="270510" algn="l"/>
                        </a:tabLst>
                      </a:pPr>
                      <a:r>
                        <a:rPr lang="lt-LT" sz="1800" b="1" dirty="0">
                          <a:effectLst/>
                          <a:latin typeface="Times New Roman" panose="02020603050405020304" pitchFamily="18" charset="0"/>
                          <a:ea typeface="Calibri"/>
                          <a:cs typeface="Times New Roman" panose="02020603050405020304" pitchFamily="18" charset="0"/>
                        </a:rPr>
                        <a:t>2.  Suorganizuotų sociokultūrinių renginių, mažinančių socialinę atskirtį, skaičius.</a:t>
                      </a:r>
                      <a:endParaRPr lang="lt-LT" sz="1800" b="1"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lt-LT" sz="1800" dirty="0">
                          <a:effectLst/>
                          <a:latin typeface="Times New Roman" panose="02020603050405020304" pitchFamily="18" charset="0"/>
                          <a:ea typeface="Calibri"/>
                          <a:cs typeface="Times New Roman" panose="02020603050405020304" pitchFamily="18" charset="0"/>
                        </a:rPr>
                        <a:t>Suorganizuota  </a:t>
                      </a:r>
                      <a:r>
                        <a:rPr lang="lt-LT" sz="1800" b="1" dirty="0">
                          <a:effectLst/>
                          <a:latin typeface="Times New Roman" panose="02020603050405020304" pitchFamily="18" charset="0"/>
                          <a:ea typeface="Calibri"/>
                          <a:cs typeface="Times New Roman" panose="02020603050405020304" pitchFamily="18" charset="0"/>
                        </a:rPr>
                        <a:t>1 renginys</a:t>
                      </a:r>
                      <a:r>
                        <a:rPr lang="lt-LT" sz="1800" dirty="0">
                          <a:effectLst/>
                          <a:latin typeface="Times New Roman" panose="02020603050405020304" pitchFamily="18" charset="0"/>
                          <a:ea typeface="Calibri"/>
                          <a:cs typeface="Times New Roman" panose="02020603050405020304" pitchFamily="18" charset="0"/>
                        </a:rPr>
                        <a:t> – </a:t>
                      </a:r>
                      <a:r>
                        <a:rPr lang="lt-LT" sz="1800" b="1" dirty="0">
                          <a:solidFill>
                            <a:srgbClr val="0000CC"/>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rPr>
                        <a:t>5 balai.</a:t>
                      </a:r>
                      <a:endParaRPr lang="lt-LT" sz="1800" b="1" dirty="0">
                        <a:solidFill>
                          <a:srgbClr val="0000CC"/>
                        </a:solidFill>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endParaRPr>
                    </a:p>
                    <a:p>
                      <a:pPr algn="just">
                        <a:lnSpc>
                          <a:spcPct val="115000"/>
                        </a:lnSpc>
                        <a:spcAft>
                          <a:spcPts val="0"/>
                        </a:spcAft>
                      </a:pPr>
                      <a:r>
                        <a:rPr lang="lt-LT" sz="1800" dirty="0">
                          <a:effectLst/>
                          <a:latin typeface="Times New Roman" panose="02020603050405020304" pitchFamily="18" charset="0"/>
                          <a:ea typeface="Calibri"/>
                          <a:cs typeface="Times New Roman" panose="02020603050405020304" pitchFamily="18" charset="0"/>
                        </a:rPr>
                        <a:t>Suorganizuota </a:t>
                      </a:r>
                      <a:r>
                        <a:rPr lang="lt-LT" sz="1800" b="1" dirty="0">
                          <a:effectLst/>
                          <a:latin typeface="Times New Roman" panose="02020603050405020304" pitchFamily="18" charset="0"/>
                          <a:ea typeface="Calibri"/>
                          <a:cs typeface="Times New Roman" panose="02020603050405020304" pitchFamily="18" charset="0"/>
                        </a:rPr>
                        <a:t>2 ir daugiau renginių </a:t>
                      </a:r>
                      <a:r>
                        <a:rPr lang="lt-LT" sz="1800" dirty="0">
                          <a:effectLst/>
                          <a:latin typeface="Times New Roman" panose="02020603050405020304" pitchFamily="18" charset="0"/>
                          <a:ea typeface="Calibri"/>
                          <a:cs typeface="Times New Roman" panose="02020603050405020304" pitchFamily="18" charset="0"/>
                        </a:rPr>
                        <a:t>– </a:t>
                      </a:r>
                      <a:r>
                        <a:rPr lang="lt-LT" sz="1800" b="1" dirty="0">
                          <a:solidFill>
                            <a:srgbClr val="0000CC"/>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rPr>
                        <a:t>10 balų</a:t>
                      </a:r>
                      <a:r>
                        <a:rPr lang="lt-LT" sz="1800" dirty="0">
                          <a:effectLst/>
                          <a:latin typeface="Times New Roman" panose="02020603050405020304" pitchFamily="18" charset="0"/>
                          <a:ea typeface="Calibri"/>
                          <a:cs typeface="Times New Roman" panose="02020603050405020304" pitchFamily="18" charset="0"/>
                        </a:rPr>
                        <a:t>.</a:t>
                      </a:r>
                      <a:endParaRPr lang="lt-LT" sz="1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lt-LT" sz="1800" b="1" i="1">
                          <a:effectLst/>
                          <a:latin typeface="Times New Roman" panose="02020603050405020304" pitchFamily="18" charset="0"/>
                          <a:ea typeface="Calibri"/>
                          <a:cs typeface="Times New Roman" panose="02020603050405020304" pitchFamily="18" charset="0"/>
                        </a:rPr>
                        <a:t>Maksimalus balas - 10</a:t>
                      </a:r>
                      <a:endParaRPr lang="lt-LT" sz="18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2309">
                <a:tc>
                  <a:txBody>
                    <a:bodyPr/>
                    <a:lstStyle/>
                    <a:p>
                      <a:pPr algn="just">
                        <a:lnSpc>
                          <a:spcPct val="115000"/>
                        </a:lnSpc>
                        <a:spcAft>
                          <a:spcPts val="0"/>
                        </a:spcAft>
                        <a:tabLst>
                          <a:tab pos="270510" algn="l"/>
                        </a:tabLst>
                      </a:pPr>
                      <a:r>
                        <a:rPr lang="lt-LT" sz="1800" b="1" dirty="0">
                          <a:effectLst/>
                          <a:latin typeface="Times New Roman" panose="02020603050405020304" pitchFamily="18" charset="0"/>
                          <a:ea typeface="Calibri"/>
                          <a:cs typeface="Times New Roman" panose="02020603050405020304" pitchFamily="18" charset="0"/>
                        </a:rPr>
                        <a:t>3. Į projektinio pasiūlymo veiklas planuojamas įtraukti dalyvių skaičius.</a:t>
                      </a:r>
                      <a:endParaRPr lang="lt-LT" sz="1800" b="1"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lt-LT" sz="1800" dirty="0">
                          <a:effectLst/>
                          <a:latin typeface="Times New Roman" panose="02020603050405020304" pitchFamily="18" charset="0"/>
                          <a:ea typeface="Calibri"/>
                          <a:cs typeface="Times New Roman" panose="02020603050405020304" pitchFamily="18" charset="0"/>
                        </a:rPr>
                        <a:t>Suplanuotas įtraukti dalyvių skaičius </a:t>
                      </a:r>
                      <a:r>
                        <a:rPr lang="lt-LT" sz="1800" dirty="0" smtClean="0">
                          <a:effectLst/>
                          <a:latin typeface="Times New Roman" panose="02020603050405020304" pitchFamily="18" charset="0"/>
                          <a:ea typeface="Calibri"/>
                          <a:cs typeface="Times New Roman" panose="02020603050405020304" pitchFamily="18" charset="0"/>
                        </a:rPr>
                        <a:t> </a:t>
                      </a:r>
                      <a:r>
                        <a:rPr lang="lt-LT" sz="1800" b="1" dirty="0" smtClean="0">
                          <a:effectLst/>
                          <a:latin typeface="Times New Roman" panose="02020603050405020304" pitchFamily="18" charset="0"/>
                          <a:ea typeface="Calibri"/>
                          <a:cs typeface="Times New Roman" panose="02020603050405020304" pitchFamily="18" charset="0"/>
                        </a:rPr>
                        <a:t>6 -   </a:t>
                      </a:r>
                      <a:r>
                        <a:rPr lang="lt-LT" sz="1800" b="1" strike="sngStrike" dirty="0" smtClean="0">
                          <a:effectLst/>
                          <a:latin typeface="Times New Roman" panose="02020603050405020304" pitchFamily="18" charset="0"/>
                          <a:ea typeface="Calibri"/>
                          <a:cs typeface="Times New Roman" panose="02020603050405020304" pitchFamily="18" charset="0"/>
                        </a:rPr>
                        <a:t> </a:t>
                      </a:r>
                      <a:r>
                        <a:rPr lang="lt-LT" sz="1800" b="1" dirty="0" smtClean="0">
                          <a:effectLst/>
                          <a:latin typeface="Times New Roman" panose="02020603050405020304" pitchFamily="18" charset="0"/>
                          <a:ea typeface="Calibri"/>
                          <a:cs typeface="Times New Roman" panose="02020603050405020304" pitchFamily="18" charset="0"/>
                        </a:rPr>
                        <a:t> 10 dalyvių </a:t>
                      </a:r>
                      <a:r>
                        <a:rPr lang="lt-LT" sz="1800" dirty="0">
                          <a:effectLst/>
                          <a:latin typeface="Times New Roman" panose="02020603050405020304" pitchFamily="18" charset="0"/>
                          <a:ea typeface="Calibri"/>
                          <a:cs typeface="Times New Roman" panose="02020603050405020304" pitchFamily="18" charset="0"/>
                        </a:rPr>
                        <a:t>– </a:t>
                      </a:r>
                      <a:r>
                        <a:rPr lang="lt-LT" sz="1800" b="1" dirty="0">
                          <a:solidFill>
                            <a:srgbClr val="0000CC"/>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rPr>
                        <a:t>10 balų</a:t>
                      </a:r>
                      <a:r>
                        <a:rPr lang="lt-LT" sz="1800" dirty="0">
                          <a:effectLst/>
                          <a:latin typeface="Times New Roman" panose="02020603050405020304" pitchFamily="18" charset="0"/>
                          <a:ea typeface="Calibri"/>
                          <a:cs typeface="Times New Roman" panose="02020603050405020304" pitchFamily="18" charset="0"/>
                        </a:rPr>
                        <a:t>.</a:t>
                      </a:r>
                      <a:endParaRPr lang="lt-LT" sz="1800" dirty="0">
                        <a:effectLst/>
                        <a:latin typeface="Times New Roman" panose="02020603050405020304" pitchFamily="18" charset="0"/>
                        <a:ea typeface="Times New Roman"/>
                        <a:cs typeface="Times New Roman" panose="02020603050405020304" pitchFamily="18" charset="0"/>
                      </a:endParaRPr>
                    </a:p>
                    <a:p>
                      <a:pPr algn="just">
                        <a:lnSpc>
                          <a:spcPct val="115000"/>
                        </a:lnSpc>
                        <a:spcAft>
                          <a:spcPts val="0"/>
                        </a:spcAft>
                      </a:pPr>
                      <a:r>
                        <a:rPr lang="lt-LT" sz="1800" dirty="0">
                          <a:effectLst/>
                          <a:latin typeface="Times New Roman" panose="02020603050405020304" pitchFamily="18" charset="0"/>
                          <a:ea typeface="Calibri"/>
                          <a:cs typeface="Times New Roman" panose="02020603050405020304" pitchFamily="18" charset="0"/>
                        </a:rPr>
                        <a:t>Suplanuotas įtraukti dalyvių </a:t>
                      </a:r>
                      <a:r>
                        <a:rPr lang="lt-LT" sz="1800" dirty="0" smtClean="0">
                          <a:effectLst/>
                          <a:latin typeface="Times New Roman" panose="02020603050405020304" pitchFamily="18" charset="0"/>
                          <a:ea typeface="Calibri"/>
                          <a:cs typeface="Times New Roman" panose="02020603050405020304" pitchFamily="18" charset="0"/>
                        </a:rPr>
                        <a:t>skaičius</a:t>
                      </a:r>
                      <a:r>
                        <a:rPr lang="lt-LT" sz="1800" baseline="0" dirty="0" smtClean="0">
                          <a:effectLst/>
                          <a:latin typeface="Times New Roman" panose="02020603050405020304" pitchFamily="18" charset="0"/>
                          <a:ea typeface="Calibri"/>
                          <a:cs typeface="Times New Roman" panose="02020603050405020304" pitchFamily="18" charset="0"/>
                        </a:rPr>
                        <a:t> </a:t>
                      </a:r>
                      <a:r>
                        <a:rPr lang="lt-LT" sz="1800" b="1" dirty="0" smtClean="0">
                          <a:effectLst/>
                          <a:latin typeface="Times New Roman" panose="02020603050405020304" pitchFamily="18" charset="0"/>
                          <a:ea typeface="Calibri"/>
                          <a:cs typeface="Times New Roman" panose="02020603050405020304" pitchFamily="18" charset="0"/>
                        </a:rPr>
                        <a:t>11</a:t>
                      </a:r>
                      <a:r>
                        <a:rPr lang="lt-LT" sz="1800" b="1" baseline="0" dirty="0" smtClean="0">
                          <a:effectLst/>
                          <a:latin typeface="Times New Roman" panose="02020603050405020304" pitchFamily="18" charset="0"/>
                          <a:ea typeface="Calibri"/>
                          <a:cs typeface="Times New Roman" panose="02020603050405020304" pitchFamily="18" charset="0"/>
                        </a:rPr>
                        <a:t> - </a:t>
                      </a:r>
                      <a:r>
                        <a:rPr lang="lt-LT" sz="1800" b="1" dirty="0" smtClean="0">
                          <a:effectLst/>
                          <a:latin typeface="Times New Roman" panose="02020603050405020304" pitchFamily="18" charset="0"/>
                          <a:ea typeface="Calibri"/>
                          <a:cs typeface="Times New Roman" panose="02020603050405020304" pitchFamily="18" charset="0"/>
                        </a:rPr>
                        <a:t>15</a:t>
                      </a:r>
                      <a:r>
                        <a:rPr lang="lt-LT" sz="1800" dirty="0" smtClean="0">
                          <a:effectLst/>
                          <a:latin typeface="Times New Roman" panose="02020603050405020304" pitchFamily="18" charset="0"/>
                          <a:ea typeface="Calibri"/>
                          <a:cs typeface="Times New Roman" panose="02020603050405020304" pitchFamily="18" charset="0"/>
                        </a:rPr>
                        <a:t> </a:t>
                      </a:r>
                      <a:r>
                        <a:rPr lang="lt-LT" sz="1800" dirty="0">
                          <a:effectLst/>
                          <a:latin typeface="Times New Roman" panose="02020603050405020304" pitchFamily="18" charset="0"/>
                          <a:ea typeface="Calibri"/>
                          <a:cs typeface="Times New Roman" panose="02020603050405020304" pitchFamily="18" charset="0"/>
                        </a:rPr>
                        <a:t>– </a:t>
                      </a:r>
                      <a:r>
                        <a:rPr lang="lt-LT" sz="1800" b="1" dirty="0">
                          <a:solidFill>
                            <a:srgbClr val="0000CC"/>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rPr>
                        <a:t>15 balų</a:t>
                      </a:r>
                      <a:r>
                        <a:rPr lang="lt-LT" sz="1800" dirty="0">
                          <a:effectLst/>
                          <a:latin typeface="Times New Roman" panose="02020603050405020304" pitchFamily="18" charset="0"/>
                          <a:ea typeface="Calibri"/>
                          <a:cs typeface="Times New Roman" panose="02020603050405020304" pitchFamily="18" charset="0"/>
                        </a:rPr>
                        <a:t>.</a:t>
                      </a:r>
                      <a:endParaRPr lang="lt-LT" sz="1800" dirty="0">
                        <a:effectLst/>
                        <a:latin typeface="Times New Roman" panose="02020603050405020304" pitchFamily="18" charset="0"/>
                        <a:ea typeface="Times New Roman"/>
                        <a:cs typeface="Times New Roman" panose="02020603050405020304" pitchFamily="18" charset="0"/>
                      </a:endParaRPr>
                    </a:p>
                    <a:p>
                      <a:pPr algn="just">
                        <a:lnSpc>
                          <a:spcPct val="115000"/>
                        </a:lnSpc>
                        <a:spcAft>
                          <a:spcPts val="0"/>
                        </a:spcAft>
                      </a:pPr>
                      <a:r>
                        <a:rPr lang="lt-LT" sz="1800" dirty="0">
                          <a:effectLst/>
                          <a:latin typeface="Times New Roman" panose="02020603050405020304" pitchFamily="18" charset="0"/>
                          <a:ea typeface="Calibri"/>
                          <a:cs typeface="Times New Roman" panose="02020603050405020304" pitchFamily="18" charset="0"/>
                        </a:rPr>
                        <a:t>Suplanuotas įtraukti dalyvių skaičius – </a:t>
                      </a:r>
                      <a:r>
                        <a:rPr lang="lt-LT" sz="1800" b="1" dirty="0">
                          <a:effectLst/>
                          <a:latin typeface="Times New Roman" panose="02020603050405020304" pitchFamily="18" charset="0"/>
                          <a:ea typeface="Calibri"/>
                          <a:cs typeface="Times New Roman" panose="02020603050405020304" pitchFamily="18" charset="0"/>
                        </a:rPr>
                        <a:t>15 dalyvių ir daugiau </a:t>
                      </a:r>
                      <a:r>
                        <a:rPr lang="lt-LT" sz="1800" dirty="0">
                          <a:effectLst/>
                          <a:latin typeface="Times New Roman" panose="02020603050405020304" pitchFamily="18" charset="0"/>
                          <a:ea typeface="Calibri"/>
                          <a:cs typeface="Times New Roman" panose="02020603050405020304" pitchFamily="18" charset="0"/>
                        </a:rPr>
                        <a:t>– </a:t>
                      </a:r>
                      <a:r>
                        <a:rPr lang="lt-LT" sz="1800" b="1" dirty="0">
                          <a:solidFill>
                            <a:srgbClr val="0000CC"/>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rPr>
                        <a:t>20 balų</a:t>
                      </a:r>
                      <a:r>
                        <a:rPr lang="lt-LT" sz="1800" dirty="0">
                          <a:effectLst/>
                          <a:latin typeface="Times New Roman" panose="02020603050405020304" pitchFamily="18" charset="0"/>
                          <a:ea typeface="Calibri"/>
                          <a:cs typeface="Times New Roman" panose="02020603050405020304" pitchFamily="18" charset="0"/>
                        </a:rPr>
                        <a:t>.</a:t>
                      </a:r>
                      <a:endParaRPr lang="lt-LT" sz="1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lt-LT" sz="1800" b="1" i="1" dirty="0">
                          <a:effectLst/>
                          <a:latin typeface="Times New Roman" panose="02020603050405020304" pitchFamily="18" charset="0"/>
                          <a:ea typeface="Calibri"/>
                          <a:cs typeface="Times New Roman" panose="02020603050405020304" pitchFamily="18" charset="0"/>
                        </a:rPr>
                        <a:t>Maksimalus balas – 20</a:t>
                      </a:r>
                      <a:endParaRPr lang="lt-LT" sz="1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256907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528" y="274638"/>
            <a:ext cx="8640960" cy="922114"/>
          </a:xfrm>
        </p:spPr>
        <p:txBody>
          <a:bodyPr>
            <a:noAutofit/>
          </a:bodyPr>
          <a:lstStyle/>
          <a:p>
            <a:r>
              <a:rPr lang="lt-LT" sz="3200" dirty="0"/>
              <a:t>Prioritetiniai projektų atrankos </a:t>
            </a:r>
            <a:r>
              <a:rPr lang="lt-LT" sz="3200" dirty="0" smtClean="0"/>
              <a:t>kriterijai (II)</a:t>
            </a:r>
            <a:endParaRPr lang="lt-LT"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22279894"/>
              </p:ext>
            </p:extLst>
          </p:nvPr>
        </p:nvGraphicFramePr>
        <p:xfrm>
          <a:off x="395536" y="1052736"/>
          <a:ext cx="8568952" cy="5852015"/>
        </p:xfrm>
        <a:graphic>
          <a:graphicData uri="http://schemas.openxmlformats.org/drawingml/2006/table">
            <a:tbl>
              <a:tblPr firstRow="1" firstCol="1" bandRow="1"/>
              <a:tblGrid>
                <a:gridCol w="3086298"/>
                <a:gridCol w="4179231"/>
                <a:gridCol w="1303423"/>
              </a:tblGrid>
              <a:tr h="1750931">
                <a:tc>
                  <a:txBody>
                    <a:bodyPr/>
                    <a:lstStyle/>
                    <a:p>
                      <a:pPr marL="0" lvl="0" indent="0" algn="just">
                        <a:lnSpc>
                          <a:spcPct val="115000"/>
                        </a:lnSpc>
                        <a:spcAft>
                          <a:spcPts val="0"/>
                        </a:spcAft>
                        <a:buFont typeface="Times New Roman"/>
                        <a:buAutoNum type="arabicPeriod" startAt="4"/>
                        <a:tabLst>
                          <a:tab pos="180340" algn="l"/>
                        </a:tabLst>
                      </a:pPr>
                      <a:r>
                        <a:rPr lang="lt-LT" sz="1800" dirty="0" smtClean="0">
                          <a:effectLst/>
                          <a:latin typeface="Times New Roman" panose="02020603050405020304" pitchFamily="18" charset="0"/>
                          <a:ea typeface="Calibri"/>
                          <a:cs typeface="Times New Roman" panose="02020603050405020304" pitchFamily="18" charset="0"/>
                        </a:rPr>
                        <a:t> Projekto </a:t>
                      </a:r>
                      <a:r>
                        <a:rPr lang="lt-LT" sz="1800" dirty="0">
                          <a:effectLst/>
                          <a:latin typeface="Times New Roman" panose="02020603050405020304" pitchFamily="18" charset="0"/>
                          <a:ea typeface="Calibri"/>
                          <a:cs typeface="Times New Roman" panose="02020603050405020304" pitchFamily="18" charset="0"/>
                        </a:rPr>
                        <a:t>dalyvių, </a:t>
                      </a:r>
                      <a:r>
                        <a:rPr lang="lt-LT" sz="1800" dirty="0" err="1">
                          <a:effectLst/>
                          <a:latin typeface="Times New Roman" panose="02020603050405020304" pitchFamily="18" charset="0"/>
                          <a:ea typeface="Calibri"/>
                          <a:cs typeface="Times New Roman" panose="02020603050405020304" pitchFamily="18" charset="0"/>
                        </a:rPr>
                        <a:t>savanoriaujančių</a:t>
                      </a:r>
                      <a:r>
                        <a:rPr lang="lt-LT" sz="1800" dirty="0">
                          <a:effectLst/>
                          <a:latin typeface="Times New Roman" panose="02020603050405020304" pitchFamily="18" charset="0"/>
                          <a:ea typeface="Calibri"/>
                          <a:cs typeface="Times New Roman" panose="02020603050405020304" pitchFamily="18" charset="0"/>
                        </a:rPr>
                        <a:t> NVO ar socialinių partnerių organizacijose, praėjus 6 mėn. po projekto, procentas</a:t>
                      </a:r>
                      <a:endParaRPr lang="lt-LT" sz="1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lt-LT" sz="1800" b="1" dirty="0" err="1">
                          <a:effectLst/>
                          <a:latin typeface="Times New Roman" panose="02020603050405020304" pitchFamily="18" charset="0"/>
                          <a:ea typeface="Calibri"/>
                          <a:cs typeface="Times New Roman" panose="02020603050405020304" pitchFamily="18" charset="0"/>
                        </a:rPr>
                        <a:t>Savanoriaujančių</a:t>
                      </a:r>
                      <a:r>
                        <a:rPr lang="lt-LT" sz="1800" b="1" dirty="0">
                          <a:effectLst/>
                          <a:latin typeface="Times New Roman" panose="02020603050405020304" pitchFamily="18" charset="0"/>
                          <a:ea typeface="Calibri"/>
                          <a:cs typeface="Times New Roman" panose="02020603050405020304" pitchFamily="18" charset="0"/>
                        </a:rPr>
                        <a:t> projekto dalyvių daugiau nei 17 proc</a:t>
                      </a:r>
                      <a:r>
                        <a:rPr lang="lt-LT" sz="1800" dirty="0">
                          <a:effectLst/>
                          <a:latin typeface="Times New Roman" panose="02020603050405020304" pitchFamily="18" charset="0"/>
                          <a:ea typeface="Calibri"/>
                          <a:cs typeface="Times New Roman" panose="02020603050405020304" pitchFamily="18" charset="0"/>
                        </a:rPr>
                        <a:t>.– </a:t>
                      </a:r>
                      <a:r>
                        <a:rPr lang="lt-LT" sz="1800" b="1" dirty="0">
                          <a:solidFill>
                            <a:srgbClr val="0000CC"/>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rPr>
                        <a:t>10 balų.</a:t>
                      </a:r>
                      <a:endParaRPr lang="lt-LT" sz="1800" b="1" dirty="0">
                        <a:solidFill>
                          <a:srgbClr val="0000CC"/>
                        </a:solidFill>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endParaRPr>
                    </a:p>
                    <a:p>
                      <a:pPr algn="l">
                        <a:lnSpc>
                          <a:spcPct val="115000"/>
                        </a:lnSpc>
                        <a:spcAft>
                          <a:spcPts val="0"/>
                        </a:spcAft>
                      </a:pPr>
                      <a:r>
                        <a:rPr lang="lt-LT" sz="1800" b="1" dirty="0" err="1">
                          <a:effectLst/>
                          <a:latin typeface="Times New Roman" panose="02020603050405020304" pitchFamily="18" charset="0"/>
                          <a:ea typeface="Calibri"/>
                          <a:cs typeface="Times New Roman" panose="02020603050405020304" pitchFamily="18" charset="0"/>
                        </a:rPr>
                        <a:t>Savanoriaujančių</a:t>
                      </a:r>
                      <a:r>
                        <a:rPr lang="lt-LT" sz="1800" b="1" dirty="0">
                          <a:effectLst/>
                          <a:latin typeface="Times New Roman" panose="02020603050405020304" pitchFamily="18" charset="0"/>
                          <a:ea typeface="Calibri"/>
                          <a:cs typeface="Times New Roman" panose="02020603050405020304" pitchFamily="18" charset="0"/>
                        </a:rPr>
                        <a:t> projekto dalyvių daugiau nei 20 proc.</a:t>
                      </a:r>
                      <a:r>
                        <a:rPr lang="lt-LT" sz="1800" dirty="0">
                          <a:effectLst/>
                          <a:latin typeface="Times New Roman" panose="02020603050405020304" pitchFamily="18" charset="0"/>
                          <a:ea typeface="Calibri"/>
                          <a:cs typeface="Times New Roman" panose="02020603050405020304" pitchFamily="18" charset="0"/>
                        </a:rPr>
                        <a:t> – </a:t>
                      </a:r>
                      <a:r>
                        <a:rPr lang="lt-LT" sz="1800" b="1" dirty="0">
                          <a:solidFill>
                            <a:srgbClr val="0000CC"/>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rPr>
                        <a:t>20 balų.</a:t>
                      </a:r>
                      <a:endParaRPr lang="lt-LT" sz="1800" b="1" dirty="0">
                        <a:solidFill>
                          <a:srgbClr val="0000CC"/>
                        </a:solidFill>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lt-LT" sz="1800" b="1" i="1">
                          <a:effectLst/>
                          <a:latin typeface="Times New Roman" panose="02020603050405020304" pitchFamily="18" charset="0"/>
                          <a:ea typeface="Calibri"/>
                          <a:cs typeface="Times New Roman" panose="02020603050405020304" pitchFamily="18" charset="0"/>
                        </a:rPr>
                        <a:t>Maksimalus balas – 20</a:t>
                      </a:r>
                      <a:endParaRPr lang="lt-LT" sz="18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67288">
                <a:tc>
                  <a:txBody>
                    <a:bodyPr/>
                    <a:lstStyle/>
                    <a:p>
                      <a:pPr algn="just">
                        <a:lnSpc>
                          <a:spcPct val="115000"/>
                        </a:lnSpc>
                        <a:spcAft>
                          <a:spcPts val="0"/>
                        </a:spcAft>
                        <a:tabLst>
                          <a:tab pos="270510" algn="l"/>
                        </a:tabLst>
                      </a:pPr>
                      <a:r>
                        <a:rPr lang="lt-LT" sz="1800" dirty="0">
                          <a:effectLst/>
                          <a:latin typeface="Times New Roman" panose="02020603050405020304" pitchFamily="18" charset="0"/>
                          <a:ea typeface="Calibri"/>
                          <a:cs typeface="Times New Roman" panose="02020603050405020304" pitchFamily="18" charset="0"/>
                        </a:rPr>
                        <a:t>5.  Savanorių, įsitraukusių į projekto veiklas, skaičius</a:t>
                      </a:r>
                      <a:endParaRPr lang="lt-LT" sz="1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lt-LT" sz="1800" b="1" dirty="0">
                          <a:effectLst/>
                          <a:latin typeface="Times New Roman" panose="02020603050405020304" pitchFamily="18" charset="0"/>
                          <a:ea typeface="Calibri"/>
                          <a:cs typeface="Times New Roman" panose="02020603050405020304" pitchFamily="18" charset="0"/>
                        </a:rPr>
                        <a:t>Savanorių</a:t>
                      </a:r>
                      <a:r>
                        <a:rPr lang="lt-LT" sz="1800" dirty="0">
                          <a:effectLst/>
                          <a:latin typeface="Times New Roman" panose="02020603050405020304" pitchFamily="18" charset="0"/>
                          <a:ea typeface="Calibri"/>
                          <a:cs typeface="Times New Roman" panose="02020603050405020304" pitchFamily="18" charset="0"/>
                        </a:rPr>
                        <a:t>, įsitraukusių į projekto veiklas, </a:t>
                      </a:r>
                      <a:r>
                        <a:rPr lang="lt-LT" sz="1800" b="1" dirty="0">
                          <a:effectLst/>
                          <a:latin typeface="Times New Roman" panose="02020603050405020304" pitchFamily="18" charset="0"/>
                          <a:ea typeface="Calibri"/>
                          <a:cs typeface="Times New Roman" panose="02020603050405020304" pitchFamily="18" charset="0"/>
                        </a:rPr>
                        <a:t>skaičius ne mažiau nei 10</a:t>
                      </a:r>
                      <a:r>
                        <a:rPr lang="lt-LT" sz="1800" dirty="0">
                          <a:effectLst/>
                          <a:latin typeface="Times New Roman" panose="02020603050405020304" pitchFamily="18" charset="0"/>
                          <a:ea typeface="Calibri"/>
                          <a:cs typeface="Times New Roman" panose="02020603050405020304" pitchFamily="18" charset="0"/>
                        </a:rPr>
                        <a:t> – </a:t>
                      </a:r>
                      <a:r>
                        <a:rPr lang="lt-LT" sz="1800" b="1" dirty="0">
                          <a:solidFill>
                            <a:srgbClr val="0000CC"/>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rPr>
                        <a:t>10 balų</a:t>
                      </a:r>
                      <a:r>
                        <a:rPr lang="lt-LT" sz="1800" dirty="0">
                          <a:effectLst/>
                          <a:latin typeface="Times New Roman" panose="02020603050405020304" pitchFamily="18" charset="0"/>
                          <a:ea typeface="Calibri"/>
                          <a:cs typeface="Times New Roman" panose="02020603050405020304" pitchFamily="18" charset="0"/>
                        </a:rPr>
                        <a:t>.</a:t>
                      </a:r>
                      <a:endParaRPr lang="lt-LT" sz="1800" dirty="0">
                        <a:effectLst/>
                        <a:latin typeface="Times New Roman" panose="02020603050405020304" pitchFamily="18" charset="0"/>
                        <a:ea typeface="Times New Roman"/>
                        <a:cs typeface="Times New Roman" panose="02020603050405020304" pitchFamily="18" charset="0"/>
                      </a:endParaRPr>
                    </a:p>
                    <a:p>
                      <a:pPr algn="just">
                        <a:lnSpc>
                          <a:spcPct val="115000"/>
                        </a:lnSpc>
                        <a:spcAft>
                          <a:spcPts val="0"/>
                        </a:spcAft>
                      </a:pPr>
                      <a:r>
                        <a:rPr lang="lt-LT" sz="1800" b="1" dirty="0">
                          <a:effectLst/>
                          <a:latin typeface="Times New Roman" panose="02020603050405020304" pitchFamily="18" charset="0"/>
                          <a:ea typeface="Calibri"/>
                          <a:cs typeface="Times New Roman" panose="02020603050405020304" pitchFamily="18" charset="0"/>
                        </a:rPr>
                        <a:t>Savanorių</a:t>
                      </a:r>
                      <a:r>
                        <a:rPr lang="lt-LT" sz="1800" dirty="0">
                          <a:effectLst/>
                          <a:latin typeface="Times New Roman" panose="02020603050405020304" pitchFamily="18" charset="0"/>
                          <a:ea typeface="Calibri"/>
                          <a:cs typeface="Times New Roman" panose="02020603050405020304" pitchFamily="18" charset="0"/>
                        </a:rPr>
                        <a:t>, įsitraukusių į projekto veiklas, </a:t>
                      </a:r>
                      <a:r>
                        <a:rPr lang="lt-LT" sz="1800" b="1" dirty="0">
                          <a:effectLst/>
                          <a:latin typeface="Times New Roman" panose="02020603050405020304" pitchFamily="18" charset="0"/>
                          <a:ea typeface="Calibri"/>
                          <a:cs typeface="Times New Roman" panose="02020603050405020304" pitchFamily="18" charset="0"/>
                        </a:rPr>
                        <a:t>skaičius ne mažiau nei 15</a:t>
                      </a:r>
                      <a:r>
                        <a:rPr lang="lt-LT" sz="1800" dirty="0">
                          <a:effectLst/>
                          <a:latin typeface="Times New Roman" panose="02020603050405020304" pitchFamily="18" charset="0"/>
                          <a:ea typeface="Calibri"/>
                          <a:cs typeface="Times New Roman" panose="02020603050405020304" pitchFamily="18" charset="0"/>
                        </a:rPr>
                        <a:t> – </a:t>
                      </a:r>
                      <a:r>
                        <a:rPr lang="lt-LT" sz="1800" b="1" dirty="0">
                          <a:solidFill>
                            <a:srgbClr val="0000CC"/>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rPr>
                        <a:t>20 balų</a:t>
                      </a:r>
                      <a:r>
                        <a:rPr lang="lt-LT" sz="1800" dirty="0">
                          <a:effectLst/>
                          <a:latin typeface="Times New Roman" panose="02020603050405020304" pitchFamily="18" charset="0"/>
                          <a:ea typeface="Calibri"/>
                          <a:cs typeface="Times New Roman" panose="02020603050405020304" pitchFamily="18" charset="0"/>
                        </a:rPr>
                        <a:t>.</a:t>
                      </a:r>
                      <a:endParaRPr lang="lt-LT" sz="1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lt-LT" sz="1800" b="1" i="1">
                          <a:effectLst/>
                          <a:latin typeface="Times New Roman" panose="02020603050405020304" pitchFamily="18" charset="0"/>
                          <a:ea typeface="Calibri"/>
                          <a:cs typeface="Times New Roman" panose="02020603050405020304" pitchFamily="18" charset="0"/>
                        </a:rPr>
                        <a:t>Maksimalus balas – 20</a:t>
                      </a:r>
                      <a:endParaRPr lang="lt-LT" sz="18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6397">
                <a:tc>
                  <a:txBody>
                    <a:bodyPr/>
                    <a:lstStyle/>
                    <a:p>
                      <a:pPr algn="just">
                        <a:lnSpc>
                          <a:spcPct val="115000"/>
                        </a:lnSpc>
                        <a:spcAft>
                          <a:spcPts val="0"/>
                        </a:spcAft>
                        <a:tabLst>
                          <a:tab pos="270510" algn="l"/>
                        </a:tabLst>
                      </a:pPr>
                      <a:r>
                        <a:rPr lang="lt-LT" sz="1800" dirty="0">
                          <a:effectLst/>
                          <a:latin typeface="Times New Roman" panose="02020603050405020304" pitchFamily="18" charset="0"/>
                          <a:ea typeface="Calibri"/>
                          <a:cs typeface="Times New Roman" panose="02020603050405020304" pitchFamily="18" charset="0"/>
                        </a:rPr>
                        <a:t>6. Pateiktas išsamus veiklų aprašymas (nurodyta kokiais etapais bus vykdomas projektas, numatyta kiek kiekvienoje veikloje dalyvaus dalyvių, kokią naudą gaus veiklose dalyvaujantys dalyviai, pagrįsta kaip bus užtikrintas </a:t>
                      </a:r>
                      <a:r>
                        <a:rPr lang="lt-LT" sz="1800" dirty="0" smtClean="0">
                          <a:effectLst/>
                          <a:latin typeface="Times New Roman" panose="02020603050405020304" pitchFamily="18" charset="0"/>
                          <a:ea typeface="Calibri"/>
                          <a:cs typeface="Times New Roman" panose="02020603050405020304" pitchFamily="18" charset="0"/>
                        </a:rPr>
                        <a:t>projekto </a:t>
                      </a:r>
                      <a:r>
                        <a:rPr lang="lt-LT" sz="1800" dirty="0">
                          <a:effectLst/>
                          <a:latin typeface="Times New Roman" panose="02020603050405020304" pitchFamily="18" charset="0"/>
                          <a:ea typeface="Calibri"/>
                          <a:cs typeface="Times New Roman" panose="02020603050405020304" pitchFamily="18" charset="0"/>
                        </a:rPr>
                        <a:t>tęstinumas).</a:t>
                      </a:r>
                      <a:endParaRPr lang="lt-LT" sz="1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lt-LT" sz="1800" dirty="0">
                          <a:effectLst/>
                          <a:latin typeface="Times New Roman" panose="02020603050405020304" pitchFamily="18" charset="0"/>
                          <a:ea typeface="Calibri"/>
                          <a:cs typeface="Times New Roman" panose="02020603050405020304" pitchFamily="18" charset="0"/>
                        </a:rPr>
                        <a:t>Projektas pripažįstamas atitinkančiu šį kriterijų, jei projekte pateiktas išsamus veiklų aprašymas: nurodyta kokiais etapais bus vykdomas projektas, numatyta kiek kiekvienoje veikloje dalyvaus dalyvių, kokią naudą gaus veiklose dalyvaujantys dalyviai, pagrįsta kaip bus užtikrintas vietos plėtros projekto tęstinumas.</a:t>
                      </a:r>
                      <a:endParaRPr lang="lt-LT" sz="1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lt-LT" sz="1800" b="1" i="1" dirty="0">
                          <a:effectLst/>
                          <a:latin typeface="Times New Roman" panose="02020603050405020304" pitchFamily="18" charset="0"/>
                          <a:ea typeface="Calibri"/>
                          <a:cs typeface="Times New Roman" panose="02020603050405020304" pitchFamily="18" charset="0"/>
                        </a:rPr>
                        <a:t>Maksimalus balas –</a:t>
                      </a:r>
                      <a:r>
                        <a:rPr lang="lt-LT" sz="1800" b="1" i="1" strike="sngStrike" dirty="0">
                          <a:effectLst/>
                          <a:latin typeface="Times New Roman" panose="02020603050405020304" pitchFamily="18" charset="0"/>
                          <a:ea typeface="Calibri"/>
                          <a:cs typeface="Times New Roman" panose="02020603050405020304" pitchFamily="18" charset="0"/>
                        </a:rPr>
                        <a:t> </a:t>
                      </a:r>
                      <a:r>
                        <a:rPr lang="lt-LT" sz="1800" b="1" i="1" dirty="0">
                          <a:effectLst/>
                          <a:latin typeface="Times New Roman" panose="02020603050405020304" pitchFamily="18" charset="0"/>
                          <a:ea typeface="Calibri"/>
                          <a:cs typeface="Times New Roman" panose="02020603050405020304" pitchFamily="18" charset="0"/>
                        </a:rPr>
                        <a:t>5</a:t>
                      </a:r>
                      <a:endParaRPr lang="lt-LT" sz="1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000019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25424730"/>
              </p:ext>
            </p:extLst>
          </p:nvPr>
        </p:nvGraphicFramePr>
        <p:xfrm>
          <a:off x="323528" y="1268760"/>
          <a:ext cx="8640960" cy="5328592"/>
        </p:xfrm>
        <a:graphic>
          <a:graphicData uri="http://schemas.openxmlformats.org/drawingml/2006/table">
            <a:tbl>
              <a:tblPr firstRow="1" firstCol="1" bandRow="1"/>
              <a:tblGrid>
                <a:gridCol w="3112233"/>
                <a:gridCol w="4214351"/>
                <a:gridCol w="1314376"/>
              </a:tblGrid>
              <a:tr h="2776636">
                <a:tc>
                  <a:txBody>
                    <a:bodyPr/>
                    <a:lstStyle/>
                    <a:p>
                      <a:pPr marL="342900" lvl="0" indent="-342900" algn="just">
                        <a:lnSpc>
                          <a:spcPct val="115000"/>
                        </a:lnSpc>
                        <a:spcAft>
                          <a:spcPts val="0"/>
                        </a:spcAft>
                        <a:buFont typeface="+mj-lt"/>
                        <a:buAutoNum type="arabicPeriod" startAt="7"/>
                        <a:tabLst>
                          <a:tab pos="270510" algn="l"/>
                        </a:tabLst>
                      </a:pPr>
                      <a:r>
                        <a:rPr lang="lt-LT" sz="2000" dirty="0">
                          <a:effectLst/>
                          <a:latin typeface="Times New Roman" panose="02020603050405020304" pitchFamily="18" charset="0"/>
                          <a:ea typeface="Calibri"/>
                          <a:cs typeface="Times New Roman" panose="02020603050405020304" pitchFamily="18" charset="0"/>
                        </a:rPr>
                        <a:t>Projektas visiškai ar iš dalies įgyvendinamas kartu su socialinių partneriu ir (ar) NVO)</a:t>
                      </a:r>
                      <a:endParaRPr lang="lt-LT" sz="20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lt-LT" sz="2000" dirty="0">
                          <a:effectLst/>
                          <a:latin typeface="Times New Roman" panose="02020603050405020304" pitchFamily="18" charset="0"/>
                          <a:ea typeface="Calibri"/>
                          <a:cs typeface="Times New Roman" panose="02020603050405020304" pitchFamily="18" charset="0"/>
                        </a:rPr>
                        <a:t>Projektas visiškai ar iš dalies įgyvendinamas </a:t>
                      </a:r>
                      <a:r>
                        <a:rPr lang="lt-LT" sz="2000" b="1" dirty="0">
                          <a:effectLst/>
                          <a:latin typeface="Times New Roman" panose="02020603050405020304" pitchFamily="18" charset="0"/>
                          <a:ea typeface="Calibri"/>
                          <a:cs typeface="Times New Roman" panose="02020603050405020304" pitchFamily="18" charset="0"/>
                        </a:rPr>
                        <a:t>kartu su socialinių partneriu ir (ar) NVO</a:t>
                      </a:r>
                      <a:r>
                        <a:rPr lang="lt-LT" sz="2000" dirty="0">
                          <a:effectLst/>
                          <a:latin typeface="Times New Roman" panose="02020603050405020304" pitchFamily="18" charset="0"/>
                          <a:ea typeface="Calibri"/>
                          <a:cs typeface="Times New Roman" panose="02020603050405020304" pitchFamily="18" charset="0"/>
                        </a:rPr>
                        <a:t> – </a:t>
                      </a:r>
                      <a:r>
                        <a:rPr lang="lt-LT" sz="2000" b="1" dirty="0">
                          <a:solidFill>
                            <a:srgbClr val="0000CC"/>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rPr>
                        <a:t>10 balų</a:t>
                      </a:r>
                      <a:r>
                        <a:rPr lang="lt-LT" sz="2000" dirty="0">
                          <a:effectLst/>
                          <a:latin typeface="Times New Roman" panose="02020603050405020304" pitchFamily="18" charset="0"/>
                          <a:ea typeface="Calibri"/>
                          <a:cs typeface="Times New Roman" panose="02020603050405020304" pitchFamily="18" charset="0"/>
                        </a:rPr>
                        <a:t>;</a:t>
                      </a:r>
                      <a:endParaRPr lang="lt-LT" sz="2000" dirty="0">
                        <a:effectLst/>
                        <a:latin typeface="Times New Roman" panose="02020603050405020304" pitchFamily="18" charset="0"/>
                        <a:ea typeface="Times New Roman"/>
                        <a:cs typeface="Times New Roman" panose="02020603050405020304" pitchFamily="18" charset="0"/>
                      </a:endParaRPr>
                    </a:p>
                    <a:p>
                      <a:pPr algn="just">
                        <a:lnSpc>
                          <a:spcPct val="115000"/>
                        </a:lnSpc>
                        <a:spcAft>
                          <a:spcPts val="0"/>
                        </a:spcAft>
                      </a:pPr>
                      <a:r>
                        <a:rPr lang="lt-LT" sz="2000" dirty="0">
                          <a:effectLst/>
                          <a:latin typeface="Times New Roman" panose="02020603050405020304" pitchFamily="18" charset="0"/>
                          <a:ea typeface="Calibri"/>
                          <a:cs typeface="Times New Roman" panose="02020603050405020304" pitchFamily="18" charset="0"/>
                        </a:rPr>
                        <a:t>Projektas įgyvendinamas </a:t>
                      </a:r>
                      <a:r>
                        <a:rPr lang="lt-LT" sz="2000" b="1" dirty="0">
                          <a:effectLst/>
                          <a:latin typeface="Times New Roman" panose="02020603050405020304" pitchFamily="18" charset="0"/>
                          <a:ea typeface="Calibri"/>
                          <a:cs typeface="Times New Roman" panose="02020603050405020304" pitchFamily="18" charset="0"/>
                        </a:rPr>
                        <a:t>be partnerių</a:t>
                      </a:r>
                      <a:r>
                        <a:rPr lang="lt-LT" sz="2000" dirty="0">
                          <a:effectLst/>
                          <a:latin typeface="Times New Roman" panose="02020603050405020304" pitchFamily="18" charset="0"/>
                          <a:ea typeface="Calibri"/>
                          <a:cs typeface="Times New Roman" panose="02020603050405020304" pitchFamily="18" charset="0"/>
                        </a:rPr>
                        <a:t> – </a:t>
                      </a:r>
                      <a:r>
                        <a:rPr lang="lt-LT" sz="20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rPr>
                        <a:t>0 balų</a:t>
                      </a:r>
                      <a:endParaRPr lang="lt-LT" sz="20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lt-LT" sz="2000" b="1" i="1">
                          <a:effectLst/>
                          <a:latin typeface="Times New Roman" panose="02020603050405020304" pitchFamily="18" charset="0"/>
                          <a:ea typeface="Calibri"/>
                          <a:cs typeface="Times New Roman" panose="02020603050405020304" pitchFamily="18" charset="0"/>
                        </a:rPr>
                        <a:t>Maksimalus balas – 10</a:t>
                      </a:r>
                      <a:endParaRPr lang="lt-LT" sz="20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5978">
                <a:tc>
                  <a:txBody>
                    <a:bodyPr/>
                    <a:lstStyle/>
                    <a:p>
                      <a:pPr algn="l">
                        <a:lnSpc>
                          <a:spcPct val="115000"/>
                        </a:lnSpc>
                        <a:spcAft>
                          <a:spcPts val="0"/>
                        </a:spcAft>
                        <a:tabLst>
                          <a:tab pos="219710" algn="l"/>
                        </a:tabLst>
                      </a:pPr>
                      <a:r>
                        <a:rPr lang="lt-LT" sz="2000">
                          <a:effectLst/>
                          <a:latin typeface="Times New Roman" panose="02020603050405020304" pitchFamily="18" charset="0"/>
                          <a:ea typeface="Calibri"/>
                          <a:cs typeface="Times New Roman" panose="02020603050405020304" pitchFamily="18" charset="0"/>
                        </a:rPr>
                        <a:t> </a:t>
                      </a:r>
                      <a:endParaRPr lang="lt-LT" sz="20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2000" b="1" dirty="0">
                          <a:effectLst/>
                          <a:latin typeface="Times New Roman" panose="02020603050405020304" pitchFamily="18" charset="0"/>
                          <a:ea typeface="Calibri"/>
                          <a:cs typeface="Times New Roman" panose="02020603050405020304" pitchFamily="18" charset="0"/>
                        </a:rPr>
                        <a:t>Suma:</a:t>
                      </a:r>
                      <a:endParaRPr lang="lt-LT" sz="20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lt-LT" sz="2000" b="1">
                          <a:effectLst/>
                          <a:latin typeface="Times New Roman" panose="02020603050405020304" pitchFamily="18" charset="0"/>
                          <a:ea typeface="Calibri"/>
                          <a:cs typeface="Times New Roman" panose="02020603050405020304" pitchFamily="18" charset="0"/>
                        </a:rPr>
                        <a:t>100</a:t>
                      </a:r>
                      <a:endParaRPr lang="lt-LT" sz="20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5978">
                <a:tc>
                  <a:txBody>
                    <a:bodyPr/>
                    <a:lstStyle/>
                    <a:p>
                      <a:pPr algn="l">
                        <a:lnSpc>
                          <a:spcPct val="115000"/>
                        </a:lnSpc>
                        <a:spcAft>
                          <a:spcPts val="0"/>
                        </a:spcAft>
                        <a:tabLst>
                          <a:tab pos="219710" algn="l"/>
                        </a:tabLst>
                      </a:pPr>
                      <a:r>
                        <a:rPr lang="lt-LT" sz="2000">
                          <a:effectLst/>
                          <a:latin typeface="Times New Roman" panose="02020603050405020304" pitchFamily="18" charset="0"/>
                          <a:ea typeface="Calibri"/>
                          <a:cs typeface="Times New Roman" panose="02020603050405020304" pitchFamily="18" charset="0"/>
                        </a:rPr>
                        <a:t> </a:t>
                      </a:r>
                      <a:endParaRPr lang="lt-LT" sz="20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lt-LT" sz="2000" b="1">
                          <a:effectLst/>
                          <a:latin typeface="Times New Roman" panose="02020603050405020304" pitchFamily="18" charset="0"/>
                          <a:ea typeface="Calibri"/>
                          <a:cs typeface="Times New Roman" panose="02020603050405020304" pitchFamily="18" charset="0"/>
                        </a:rPr>
                        <a:t>Minimali privaloma surinkti balų suma:</a:t>
                      </a:r>
                      <a:endParaRPr lang="lt-LT" sz="20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lt-LT" sz="2000" b="1" dirty="0">
                          <a:effectLst/>
                          <a:latin typeface="Times New Roman" panose="02020603050405020304" pitchFamily="18" charset="0"/>
                          <a:ea typeface="Calibri"/>
                          <a:cs typeface="Times New Roman" panose="02020603050405020304" pitchFamily="18" charset="0"/>
                        </a:rPr>
                        <a:t>50</a:t>
                      </a:r>
                      <a:endParaRPr lang="lt-LT" sz="20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2"/>
          <p:cNvSpPr>
            <a:spLocks noGrp="1"/>
          </p:cNvSpPr>
          <p:nvPr>
            <p:ph type="title"/>
          </p:nvPr>
        </p:nvSpPr>
        <p:spPr>
          <a:xfrm>
            <a:off x="179512" y="274638"/>
            <a:ext cx="8784976" cy="1143000"/>
          </a:xfrm>
        </p:spPr>
        <p:txBody>
          <a:bodyPr>
            <a:normAutofit/>
          </a:bodyPr>
          <a:lstStyle/>
          <a:p>
            <a:r>
              <a:rPr lang="lt-LT" sz="3200" dirty="0"/>
              <a:t>Prioritetiniai projektų atrankos kriterijai (</a:t>
            </a:r>
            <a:r>
              <a:rPr lang="lt-LT" sz="3200" dirty="0" smtClean="0"/>
              <a:t>III)</a:t>
            </a:r>
            <a:endParaRPr lang="lt-LT" sz="3200" dirty="0"/>
          </a:p>
        </p:txBody>
      </p:sp>
    </p:spTree>
    <p:extLst>
      <p:ext uri="{BB962C8B-B14F-4D97-AF65-F5344CB8AC3E}">
        <p14:creationId xmlns:p14="http://schemas.microsoft.com/office/powerpoint/2010/main" val="9290875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1560" y="2276872"/>
            <a:ext cx="8229600" cy="1143000"/>
          </a:xfrm>
        </p:spPr>
        <p:txBody>
          <a:bodyPr>
            <a:normAutofit/>
          </a:bodyPr>
          <a:lstStyle/>
          <a:p>
            <a:r>
              <a:rPr lang="lt-LT" dirty="0" smtClean="0">
                <a:solidFill>
                  <a:srgbClr val="0070C0"/>
                </a:solidFill>
              </a:rPr>
              <a:t>Galimos projektinės idėjos</a:t>
            </a:r>
            <a:endParaRPr lang="lt-LT" dirty="0">
              <a:solidFill>
                <a:srgbClr val="0070C0"/>
              </a:solidFill>
            </a:endParaRPr>
          </a:p>
        </p:txBody>
      </p:sp>
    </p:spTree>
    <p:extLst>
      <p:ext uri="{BB962C8B-B14F-4D97-AF65-F5344CB8AC3E}">
        <p14:creationId xmlns:p14="http://schemas.microsoft.com/office/powerpoint/2010/main" val="9677086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916832"/>
            <a:ext cx="8229600" cy="4536504"/>
          </a:xfrm>
        </p:spPr>
        <p:txBody>
          <a:bodyPr/>
          <a:lstStyle/>
          <a:p>
            <a:pPr indent="-360000">
              <a:spcBef>
                <a:spcPts val="600"/>
              </a:spcBef>
              <a:spcAft>
                <a:spcPts val="600"/>
              </a:spcAft>
            </a:pPr>
            <a:r>
              <a:rPr lang="lt-LT" dirty="0"/>
              <a:t>S</a:t>
            </a:r>
            <a:r>
              <a:rPr lang="lt-LT" dirty="0" smtClean="0"/>
              <a:t>ocialinių paslaugų prieinamumo didinimas;</a:t>
            </a:r>
          </a:p>
          <a:p>
            <a:pPr indent="-360000">
              <a:spcBef>
                <a:spcPts val="600"/>
              </a:spcBef>
              <a:spcAft>
                <a:spcPts val="600"/>
              </a:spcAft>
            </a:pPr>
            <a:r>
              <a:rPr lang="lt-LT" dirty="0"/>
              <a:t>S</a:t>
            </a:r>
            <a:r>
              <a:rPr lang="lt-LT" dirty="0" smtClean="0"/>
              <a:t>ocialinių paslaugų kokybės užtikrinimas;</a:t>
            </a:r>
          </a:p>
          <a:p>
            <a:pPr indent="-360000">
              <a:spcBef>
                <a:spcPts val="600"/>
              </a:spcBef>
              <a:spcAft>
                <a:spcPts val="600"/>
              </a:spcAft>
            </a:pPr>
            <a:r>
              <a:rPr lang="lt-LT" dirty="0" smtClean="0"/>
              <a:t>Socialinių </a:t>
            </a:r>
            <a:r>
              <a:rPr lang="lt-LT" dirty="0"/>
              <a:t>paslaugų </a:t>
            </a:r>
            <a:r>
              <a:rPr lang="lt-LT" dirty="0" smtClean="0"/>
              <a:t>plėtra</a:t>
            </a:r>
            <a:endParaRPr lang="lt-LT" dirty="0"/>
          </a:p>
        </p:txBody>
      </p:sp>
      <p:sp>
        <p:nvSpPr>
          <p:cNvPr id="3" name="Title 2"/>
          <p:cNvSpPr>
            <a:spLocks noGrp="1"/>
          </p:cNvSpPr>
          <p:nvPr>
            <p:ph type="title"/>
          </p:nvPr>
        </p:nvSpPr>
        <p:spPr/>
        <p:txBody>
          <a:bodyPr>
            <a:normAutofit fontScale="90000"/>
          </a:bodyPr>
          <a:lstStyle/>
          <a:p>
            <a:pPr algn="ctr"/>
            <a:r>
              <a:rPr lang="lt-LT" dirty="0" smtClean="0"/>
              <a:t>Soc. paslaugų kūrimas kokybė, aprėptis, plėtra</a:t>
            </a:r>
            <a:endParaRPr lang="lt-LT" dirty="0"/>
          </a:p>
        </p:txBody>
      </p:sp>
    </p:spTree>
    <p:extLst>
      <p:ext uri="{BB962C8B-B14F-4D97-AF65-F5344CB8AC3E}">
        <p14:creationId xmlns:p14="http://schemas.microsoft.com/office/powerpoint/2010/main" val="34038759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3887" indent="-514350" algn="just">
              <a:buFont typeface="+mj-lt"/>
              <a:buAutoNum type="arabicPeriod"/>
            </a:pPr>
            <a:r>
              <a:rPr lang="lt-LT" dirty="0"/>
              <a:t>Įvertinkite – kurį (-</a:t>
            </a:r>
            <a:r>
              <a:rPr lang="lt-LT" dirty="0" err="1"/>
              <a:t>iuos</a:t>
            </a:r>
            <a:r>
              <a:rPr lang="lt-LT" dirty="0"/>
              <a:t>) variantus rinksitės?</a:t>
            </a:r>
          </a:p>
          <a:p>
            <a:pPr marL="623887" indent="-514350" algn="just">
              <a:buFont typeface="+mj-lt"/>
              <a:buAutoNum type="arabicPeriod"/>
            </a:pPr>
            <a:r>
              <a:rPr lang="lt-LT" dirty="0"/>
              <a:t>Žr. Socialinių paslaugų katalogą: paslaugos ir jų gavėjai</a:t>
            </a:r>
          </a:p>
          <a:p>
            <a:pPr marL="623887" indent="-514350" algn="just">
              <a:buFont typeface="+mj-lt"/>
              <a:buAutoNum type="arabicPeriod"/>
            </a:pPr>
            <a:r>
              <a:rPr lang="lt-LT" dirty="0"/>
              <a:t>Siūlome įvertinti kiekvieną paslaugą – ar tikrai užtikrinamas jos teikimas kiekvienai gavėjų </a:t>
            </a:r>
            <a:r>
              <a:rPr lang="lt-LT" dirty="0" smtClean="0"/>
              <a:t>tikslinei </a:t>
            </a:r>
            <a:r>
              <a:rPr lang="lt-LT" dirty="0"/>
              <a:t>grupei</a:t>
            </a:r>
            <a:r>
              <a:rPr lang="lt-LT" dirty="0" smtClean="0"/>
              <a:t>?</a:t>
            </a:r>
          </a:p>
          <a:p>
            <a:pPr marL="623887" indent="-514350" algn="just">
              <a:buFont typeface="+mj-lt"/>
              <a:buAutoNum type="arabicPeriod"/>
            </a:pPr>
            <a:r>
              <a:rPr lang="lt-LT" dirty="0" smtClean="0"/>
              <a:t>Atlikite tikslinės grupės, su kuria dirbate trumpą apklausą dėl socialinių paslaugų ir jų kokybės – tai pasitarnaus rengiant paraišką kaip projekto idėjos pagrindimas. </a:t>
            </a:r>
            <a:endParaRPr lang="lt-LT" dirty="0"/>
          </a:p>
        </p:txBody>
      </p:sp>
      <p:sp>
        <p:nvSpPr>
          <p:cNvPr id="3" name="Title 2"/>
          <p:cNvSpPr>
            <a:spLocks noGrp="1"/>
          </p:cNvSpPr>
          <p:nvPr>
            <p:ph type="title"/>
          </p:nvPr>
        </p:nvSpPr>
        <p:spPr/>
        <p:txBody>
          <a:bodyPr>
            <a:normAutofit fontScale="90000"/>
          </a:bodyPr>
          <a:lstStyle/>
          <a:p>
            <a:pPr algn="ctr"/>
            <a:r>
              <a:rPr lang="lt-LT" dirty="0"/>
              <a:t>Soc. paslaugų kūrimas kokybė, aprėptis, </a:t>
            </a:r>
            <a:r>
              <a:rPr lang="lt-LT" dirty="0" smtClean="0"/>
              <a:t>plėtra (II)</a:t>
            </a:r>
            <a:endParaRPr lang="lt-LT" dirty="0"/>
          </a:p>
        </p:txBody>
      </p:sp>
    </p:spTree>
    <p:extLst>
      <p:ext uri="{BB962C8B-B14F-4D97-AF65-F5344CB8AC3E}">
        <p14:creationId xmlns:p14="http://schemas.microsoft.com/office/powerpoint/2010/main" val="108614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340768"/>
            <a:ext cx="8640960" cy="5256584"/>
          </a:xfrm>
        </p:spPr>
        <p:txBody>
          <a:bodyPr/>
          <a:lstStyle/>
          <a:p>
            <a:pPr algn="just"/>
            <a:r>
              <a:rPr lang="lt-LT" sz="2400" dirty="0" smtClean="0"/>
              <a:t>Kvietimas, atrankos kriterijai ir VPS projektinio pasiūlymo forma</a:t>
            </a:r>
            <a:r>
              <a:rPr lang="lt-LT" sz="2400" dirty="0"/>
              <a:t>: </a:t>
            </a:r>
            <a:r>
              <a:rPr lang="lt-LT" sz="2400" dirty="0">
                <a:hlinkClick r:id="rId2"/>
              </a:rPr>
              <a:t>http://www.emvvg.lt/kvietimai</a:t>
            </a:r>
            <a:r>
              <a:rPr lang="lt-LT" sz="2400" dirty="0" smtClean="0">
                <a:hlinkClick r:id="rId2"/>
              </a:rPr>
              <a:t>/</a:t>
            </a:r>
            <a:endParaRPr lang="lt-LT" sz="2400" dirty="0" smtClean="0"/>
          </a:p>
          <a:p>
            <a:r>
              <a:rPr lang="lt-LT" sz="2400" dirty="0" err="1"/>
              <a:t>P</a:t>
            </a:r>
            <a:r>
              <a:rPr lang="en-US" sz="2400" dirty="0" err="1" smtClean="0"/>
              <a:t>rojektų</a:t>
            </a:r>
            <a:r>
              <a:rPr lang="en-US" sz="2400" dirty="0" smtClean="0"/>
              <a:t> </a:t>
            </a:r>
            <a:r>
              <a:rPr lang="en-US" sz="2400" dirty="0" err="1"/>
              <a:t>finansavimo</a:t>
            </a:r>
            <a:r>
              <a:rPr lang="en-US" sz="2400" dirty="0"/>
              <a:t> </a:t>
            </a:r>
            <a:r>
              <a:rPr lang="en-US" sz="2400" dirty="0" err="1"/>
              <a:t>sąlygų</a:t>
            </a:r>
            <a:r>
              <a:rPr lang="en-US" sz="2400" dirty="0"/>
              <a:t> </a:t>
            </a:r>
            <a:r>
              <a:rPr lang="en-US" sz="2400" dirty="0" err="1"/>
              <a:t>aprašas</a:t>
            </a:r>
            <a:r>
              <a:rPr lang="en-US" sz="2400" dirty="0"/>
              <a:t>, </a:t>
            </a:r>
            <a:r>
              <a:rPr lang="en-US" sz="2400" dirty="0" err="1"/>
              <a:t>patvirtintas</a:t>
            </a:r>
            <a:r>
              <a:rPr lang="en-US" sz="2400" dirty="0"/>
              <a:t> </a:t>
            </a:r>
            <a:r>
              <a:rPr lang="en-US" sz="2400" dirty="0" err="1"/>
              <a:t>vidaus</a:t>
            </a:r>
            <a:r>
              <a:rPr lang="en-US" sz="2400" dirty="0"/>
              <a:t> </a:t>
            </a:r>
            <a:r>
              <a:rPr lang="en-US" sz="2400" dirty="0" err="1"/>
              <a:t>reikalų</a:t>
            </a:r>
            <a:r>
              <a:rPr lang="en-US" sz="2400" dirty="0"/>
              <a:t> </a:t>
            </a:r>
            <a:r>
              <a:rPr lang="en-US" sz="2400" dirty="0" err="1"/>
              <a:t>ministro</a:t>
            </a:r>
            <a:r>
              <a:rPr lang="en-US" sz="2400" dirty="0"/>
              <a:t> 2018 m. </a:t>
            </a:r>
            <a:r>
              <a:rPr lang="en-US" sz="2400" dirty="0" err="1"/>
              <a:t>gruodžio</a:t>
            </a:r>
            <a:r>
              <a:rPr lang="en-US" sz="2400" dirty="0"/>
              <a:t> 28 d. </a:t>
            </a:r>
            <a:r>
              <a:rPr lang="en-US" sz="2400" dirty="0" err="1"/>
              <a:t>įsakymu</a:t>
            </a:r>
            <a:r>
              <a:rPr lang="en-US" sz="2400" dirty="0"/>
              <a:t> </a:t>
            </a:r>
            <a:r>
              <a:rPr lang="en-US" sz="2400" dirty="0" err="1"/>
              <a:t>Nr</a:t>
            </a:r>
            <a:r>
              <a:rPr lang="en-US" sz="2400" dirty="0"/>
              <a:t>. </a:t>
            </a:r>
            <a:r>
              <a:rPr lang="en-US" sz="2400" dirty="0" smtClean="0"/>
              <a:t>1V-977</a:t>
            </a:r>
            <a:r>
              <a:rPr lang="lt-LT" sz="2400" dirty="0" smtClean="0"/>
              <a:t> (aktuali redakcija) </a:t>
            </a:r>
            <a:r>
              <a:rPr lang="lt-LT" sz="2400" dirty="0" smtClean="0">
                <a:hlinkClick r:id="rId3"/>
              </a:rPr>
              <a:t>https</a:t>
            </a:r>
            <a:r>
              <a:rPr lang="lt-LT" sz="2400" dirty="0">
                <a:hlinkClick r:id="rId3"/>
              </a:rPr>
              <a:t>://</a:t>
            </a:r>
            <a:r>
              <a:rPr lang="lt-LT" sz="2400" dirty="0" smtClean="0">
                <a:hlinkClick r:id="rId3"/>
              </a:rPr>
              <a:t>www.e-tar.lt/portal/lt/legalAct/ae8d03500a7111e9a5eaf2cd290f1944/asr</a:t>
            </a:r>
            <a:r>
              <a:rPr lang="lt-LT" sz="2400" dirty="0" smtClean="0"/>
              <a:t> </a:t>
            </a:r>
          </a:p>
          <a:p>
            <a:r>
              <a:rPr lang="lt-LT" sz="2400" dirty="0" smtClean="0"/>
              <a:t>Daugiau informacijos: </a:t>
            </a:r>
          </a:p>
          <a:p>
            <a:pPr marL="109537" indent="0" algn="just">
              <a:buNone/>
            </a:pPr>
            <a:r>
              <a:rPr lang="lt-LT" sz="2400" b="1" dirty="0" smtClean="0">
                <a:solidFill>
                  <a:srgbClr val="0000CC"/>
                </a:solidFill>
              </a:rPr>
              <a:t>Raminta </a:t>
            </a:r>
            <a:r>
              <a:rPr lang="lt-LT" sz="2400" b="1" dirty="0" err="1" smtClean="0">
                <a:solidFill>
                  <a:srgbClr val="0000CC"/>
                </a:solidFill>
              </a:rPr>
              <a:t>Česnauskaitė</a:t>
            </a:r>
            <a:r>
              <a:rPr lang="lt-LT" sz="2400" b="1" dirty="0" smtClean="0">
                <a:solidFill>
                  <a:srgbClr val="0000CC"/>
                </a:solidFill>
              </a:rPr>
              <a:t>, Elektrėnų miesto vietos veiklos grupės projektų koordinatorė</a:t>
            </a:r>
            <a:r>
              <a:rPr lang="lt-LT" sz="2400" dirty="0" smtClean="0"/>
              <a:t>, el. paštas </a:t>
            </a:r>
            <a:r>
              <a:rPr lang="lt-LT" sz="2400" dirty="0" err="1" smtClean="0"/>
              <a:t>elektrenumiestovvg@gmail.com</a:t>
            </a:r>
            <a:endParaRPr lang="lt-LT" sz="2400" dirty="0" smtClean="0"/>
          </a:p>
          <a:p>
            <a:pPr marL="109537" indent="0" algn="just">
              <a:buNone/>
            </a:pPr>
            <a:r>
              <a:rPr lang="en-US" sz="2400" b="1" dirty="0" err="1" smtClean="0">
                <a:solidFill>
                  <a:srgbClr val="0000CC"/>
                </a:solidFill>
              </a:rPr>
              <a:t>Virginija</a:t>
            </a:r>
            <a:r>
              <a:rPr lang="en-US" sz="2400" b="1" dirty="0" smtClean="0">
                <a:solidFill>
                  <a:srgbClr val="0000CC"/>
                </a:solidFill>
              </a:rPr>
              <a:t> </a:t>
            </a:r>
            <a:r>
              <a:rPr lang="en-US" sz="2400" b="1" dirty="0" err="1" smtClean="0">
                <a:solidFill>
                  <a:srgbClr val="0000CC"/>
                </a:solidFill>
              </a:rPr>
              <a:t>Liepinytė-Medeikė</a:t>
            </a:r>
            <a:r>
              <a:rPr lang="en-US" sz="2400" b="1" dirty="0" smtClean="0">
                <a:solidFill>
                  <a:srgbClr val="0000CC"/>
                </a:solidFill>
              </a:rPr>
              <a:t>, </a:t>
            </a:r>
            <a:r>
              <a:rPr lang="en-US" sz="2400" b="1" dirty="0" err="1" smtClean="0">
                <a:solidFill>
                  <a:srgbClr val="0000CC"/>
                </a:solidFill>
              </a:rPr>
              <a:t>Elektrėnų</a:t>
            </a:r>
            <a:r>
              <a:rPr lang="en-US" sz="2400" b="1" dirty="0" smtClean="0">
                <a:solidFill>
                  <a:srgbClr val="0000CC"/>
                </a:solidFill>
              </a:rPr>
              <a:t> </a:t>
            </a:r>
            <a:r>
              <a:rPr lang="en-US" sz="2400" b="1" dirty="0" err="1" smtClean="0">
                <a:solidFill>
                  <a:srgbClr val="0000CC"/>
                </a:solidFill>
              </a:rPr>
              <a:t>miesto</a:t>
            </a:r>
            <a:r>
              <a:rPr lang="en-US" sz="2400" b="1" dirty="0" smtClean="0">
                <a:solidFill>
                  <a:srgbClr val="0000CC"/>
                </a:solidFill>
              </a:rPr>
              <a:t> </a:t>
            </a:r>
            <a:r>
              <a:rPr lang="en-US" sz="2400" b="1" dirty="0" err="1" smtClean="0">
                <a:solidFill>
                  <a:srgbClr val="0000CC"/>
                </a:solidFill>
              </a:rPr>
              <a:t>vietos</a:t>
            </a:r>
            <a:r>
              <a:rPr lang="en-US" sz="2400" b="1" dirty="0" smtClean="0">
                <a:solidFill>
                  <a:srgbClr val="0000CC"/>
                </a:solidFill>
              </a:rPr>
              <a:t> </a:t>
            </a:r>
            <a:r>
              <a:rPr lang="en-US" sz="2400" b="1" dirty="0" err="1" smtClean="0">
                <a:solidFill>
                  <a:srgbClr val="0000CC"/>
                </a:solidFill>
              </a:rPr>
              <a:t>veiklos</a:t>
            </a:r>
            <a:r>
              <a:rPr lang="en-US" sz="2400" b="1" dirty="0" smtClean="0">
                <a:solidFill>
                  <a:srgbClr val="0000CC"/>
                </a:solidFill>
              </a:rPr>
              <a:t> </a:t>
            </a:r>
            <a:r>
              <a:rPr lang="en-US" sz="2400" b="1" dirty="0" err="1" smtClean="0">
                <a:solidFill>
                  <a:srgbClr val="0000CC"/>
                </a:solidFill>
              </a:rPr>
              <a:t>grupės</a:t>
            </a:r>
            <a:r>
              <a:rPr lang="en-US" sz="2400" b="1" dirty="0" smtClean="0">
                <a:solidFill>
                  <a:srgbClr val="0000CC"/>
                </a:solidFill>
              </a:rPr>
              <a:t> </a:t>
            </a:r>
            <a:r>
              <a:rPr lang="en-US" sz="2400" b="1" dirty="0" err="1" smtClean="0">
                <a:solidFill>
                  <a:srgbClr val="0000CC"/>
                </a:solidFill>
              </a:rPr>
              <a:t>projektų</a:t>
            </a:r>
            <a:r>
              <a:rPr lang="en-US" sz="2400" b="1" dirty="0" smtClean="0">
                <a:solidFill>
                  <a:srgbClr val="0000CC"/>
                </a:solidFill>
              </a:rPr>
              <a:t> </a:t>
            </a:r>
            <a:r>
              <a:rPr lang="en-US" sz="2400" b="1" dirty="0" err="1" smtClean="0">
                <a:solidFill>
                  <a:srgbClr val="0000CC"/>
                </a:solidFill>
              </a:rPr>
              <a:t>koordinatorė</a:t>
            </a:r>
            <a:r>
              <a:rPr lang="en-US" sz="2400" dirty="0" smtClean="0"/>
              <a:t>, el. </a:t>
            </a:r>
            <a:r>
              <a:rPr lang="en-US" sz="2400" dirty="0" err="1" smtClean="0"/>
              <a:t>paštas</a:t>
            </a:r>
            <a:r>
              <a:rPr lang="en-US" sz="2400" dirty="0" smtClean="0"/>
              <a:t>: elektrenumiestovvg@gmail.com</a:t>
            </a:r>
            <a:endParaRPr lang="lt-LT" sz="2400" dirty="0"/>
          </a:p>
        </p:txBody>
      </p:sp>
      <p:sp>
        <p:nvSpPr>
          <p:cNvPr id="3" name="Title 2"/>
          <p:cNvSpPr>
            <a:spLocks noGrp="1"/>
          </p:cNvSpPr>
          <p:nvPr>
            <p:ph type="title"/>
          </p:nvPr>
        </p:nvSpPr>
        <p:spPr/>
        <p:txBody>
          <a:bodyPr/>
          <a:lstStyle/>
          <a:p>
            <a:r>
              <a:rPr lang="lt-LT" dirty="0" smtClean="0"/>
              <a:t>Daugiau informacijos:</a:t>
            </a:r>
            <a:endParaRPr lang="lt-LT" dirty="0"/>
          </a:p>
        </p:txBody>
      </p:sp>
    </p:spTree>
    <p:extLst>
      <p:ext uri="{BB962C8B-B14F-4D97-AF65-F5344CB8AC3E}">
        <p14:creationId xmlns:p14="http://schemas.microsoft.com/office/powerpoint/2010/main" val="406309501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lt-LT" dirty="0" smtClean="0"/>
              <a:t>Priklausomai nuo pasirinkto varianto gali būti įvairūs projektai:</a:t>
            </a:r>
          </a:p>
          <a:p>
            <a:pPr lvl="1"/>
            <a:r>
              <a:rPr lang="lt-LT" dirty="0" smtClean="0"/>
              <a:t>Specialistų ir savanorių, teiksiančių paslaugas mokymai (užtikrinant paslaugų teikimą, kokybę, plėtrą);</a:t>
            </a:r>
          </a:p>
          <a:p>
            <a:pPr lvl="1"/>
            <a:r>
              <a:rPr lang="lt-LT" dirty="0" smtClean="0"/>
              <a:t>Paslaugų teikimo organizavimas – mobilios paslaugos, paslaugos į namus, naujų paslaugų „taškų“ kūrimas (užtikrinant prieinamumą, plėtrą);</a:t>
            </a:r>
          </a:p>
          <a:p>
            <a:pPr lvl="1"/>
            <a:r>
              <a:rPr lang="lt-LT" dirty="0" smtClean="0"/>
              <a:t>Reaktyvių kokybės mechanizmų sukūrimas (pvz. nuolatiniai paslaugų kokybės vertinimai iš klientų ir partnerių, reakcijos, pokyčių diegimai, etc.</a:t>
            </a:r>
            <a:endParaRPr lang="lt-LT" dirty="0"/>
          </a:p>
        </p:txBody>
      </p:sp>
      <p:sp>
        <p:nvSpPr>
          <p:cNvPr id="3" name="Title 2"/>
          <p:cNvSpPr>
            <a:spLocks noGrp="1"/>
          </p:cNvSpPr>
          <p:nvPr>
            <p:ph type="title"/>
          </p:nvPr>
        </p:nvSpPr>
        <p:spPr/>
        <p:txBody>
          <a:bodyPr>
            <a:normAutofit fontScale="90000"/>
          </a:bodyPr>
          <a:lstStyle/>
          <a:p>
            <a:pPr algn="ctr"/>
            <a:r>
              <a:rPr lang="lt-LT" dirty="0"/>
              <a:t>Soc. paslaugų kūrimas kokybė, aprėptis, plėtra (</a:t>
            </a:r>
            <a:r>
              <a:rPr lang="lt-LT" dirty="0" smtClean="0"/>
              <a:t>III)</a:t>
            </a:r>
            <a:endParaRPr lang="lt-LT" dirty="0"/>
          </a:p>
        </p:txBody>
      </p:sp>
    </p:spTree>
    <p:extLst>
      <p:ext uri="{BB962C8B-B14F-4D97-AF65-F5344CB8AC3E}">
        <p14:creationId xmlns:p14="http://schemas.microsoft.com/office/powerpoint/2010/main" val="15918911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900190"/>
          </a:xfrm>
        </p:spPr>
        <p:txBody>
          <a:bodyPr/>
          <a:lstStyle/>
          <a:p>
            <a:pPr marL="109537" indent="0">
              <a:buNone/>
            </a:pPr>
            <a:r>
              <a:rPr lang="lt-LT" sz="2400" b="1" u="sng" dirty="0" smtClean="0"/>
              <a:t>Bendrosios socialinės paslaugos</a:t>
            </a:r>
          </a:p>
          <a:p>
            <a:r>
              <a:rPr lang="lt-LT" sz="2400" dirty="0" smtClean="0"/>
              <a:t>informavimas</a:t>
            </a:r>
            <a:r>
              <a:rPr lang="lt-LT" sz="2400" dirty="0"/>
              <a:t>;</a:t>
            </a:r>
          </a:p>
          <a:p>
            <a:r>
              <a:rPr lang="lt-LT" sz="2400" dirty="0" smtClean="0"/>
              <a:t>konsultavimas</a:t>
            </a:r>
            <a:r>
              <a:rPr lang="lt-LT" sz="2400" dirty="0"/>
              <a:t>;</a:t>
            </a:r>
          </a:p>
          <a:p>
            <a:r>
              <a:rPr lang="lt-LT" sz="2400" dirty="0" smtClean="0"/>
              <a:t>tarpininkavimas </a:t>
            </a:r>
            <a:r>
              <a:rPr lang="lt-LT" sz="2400" dirty="0"/>
              <a:t>ir atstovavimas;</a:t>
            </a:r>
          </a:p>
          <a:p>
            <a:r>
              <a:rPr lang="lt-LT" sz="2400" dirty="0" smtClean="0"/>
              <a:t>maitinimo </a:t>
            </a:r>
            <a:r>
              <a:rPr lang="lt-LT" sz="2400" dirty="0"/>
              <a:t>organizavimas;</a:t>
            </a:r>
          </a:p>
          <a:p>
            <a:r>
              <a:rPr lang="lt-LT" sz="2400" dirty="0" smtClean="0"/>
              <a:t>aprūpinimas </a:t>
            </a:r>
            <a:r>
              <a:rPr lang="lt-LT" sz="2400" dirty="0"/>
              <a:t>būtiniausiais drabužiais ir avalyne;</a:t>
            </a:r>
          </a:p>
          <a:p>
            <a:r>
              <a:rPr lang="lt-LT" sz="2400" dirty="0" smtClean="0"/>
              <a:t>transporto </a:t>
            </a:r>
            <a:r>
              <a:rPr lang="lt-LT" sz="2400" dirty="0"/>
              <a:t>organizavimas;</a:t>
            </a:r>
          </a:p>
          <a:p>
            <a:r>
              <a:rPr lang="lt-LT" sz="2400" dirty="0" smtClean="0"/>
              <a:t>sociokultūrinės </a:t>
            </a:r>
            <a:r>
              <a:rPr lang="lt-LT" sz="2400" dirty="0"/>
              <a:t>paslaugos;</a:t>
            </a:r>
          </a:p>
          <a:p>
            <a:r>
              <a:rPr lang="lt-LT" sz="2400" dirty="0" smtClean="0"/>
              <a:t>asmeninės </a:t>
            </a:r>
            <a:r>
              <a:rPr lang="lt-LT" sz="2400" dirty="0"/>
              <a:t>higienos ir priežiūros paslaugų organizavimas;</a:t>
            </a:r>
          </a:p>
          <a:p>
            <a:r>
              <a:rPr lang="lt-LT" sz="2400" dirty="0" smtClean="0"/>
              <a:t>kitos </a:t>
            </a:r>
            <a:r>
              <a:rPr lang="lt-LT" sz="2400" dirty="0"/>
              <a:t>bendrosios socialinės paslaugos</a:t>
            </a:r>
            <a:r>
              <a:rPr lang="lt-LT" sz="2400" dirty="0" smtClean="0"/>
              <a:t>.</a:t>
            </a:r>
            <a:endParaRPr lang="lt-LT" sz="2400" dirty="0"/>
          </a:p>
        </p:txBody>
      </p:sp>
      <p:sp>
        <p:nvSpPr>
          <p:cNvPr id="3" name="Title 2"/>
          <p:cNvSpPr>
            <a:spLocks noGrp="1"/>
          </p:cNvSpPr>
          <p:nvPr>
            <p:ph type="title"/>
          </p:nvPr>
        </p:nvSpPr>
        <p:spPr/>
        <p:txBody>
          <a:bodyPr/>
          <a:lstStyle/>
          <a:p>
            <a:r>
              <a:rPr lang="lt-LT" dirty="0" smtClean="0"/>
              <a:t>Socialinių paslaugų katalogas</a:t>
            </a:r>
            <a:endParaRPr lang="lt-LT" dirty="0"/>
          </a:p>
        </p:txBody>
      </p:sp>
    </p:spTree>
    <p:extLst>
      <p:ext uri="{BB962C8B-B14F-4D97-AF65-F5344CB8AC3E}">
        <p14:creationId xmlns:p14="http://schemas.microsoft.com/office/powerpoint/2010/main" val="355386901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5256584"/>
          </a:xfrm>
        </p:spPr>
        <p:txBody>
          <a:bodyPr/>
          <a:lstStyle/>
          <a:p>
            <a:pPr marL="109537" indent="0">
              <a:buNone/>
            </a:pPr>
            <a:r>
              <a:rPr lang="lt-LT" sz="2000" b="1" u="sng" dirty="0" smtClean="0"/>
              <a:t>Specialiosios </a:t>
            </a:r>
            <a:r>
              <a:rPr lang="lt-LT" sz="2000" b="1" u="sng" dirty="0"/>
              <a:t>socialinės </a:t>
            </a:r>
            <a:r>
              <a:rPr lang="lt-LT" sz="2000" b="1" u="sng" dirty="0" smtClean="0"/>
              <a:t>paslaugos:</a:t>
            </a:r>
            <a:endParaRPr lang="lt-LT" sz="2000" b="1" u="sng" dirty="0"/>
          </a:p>
          <a:p>
            <a:r>
              <a:rPr lang="lt-LT" sz="2000" dirty="0" smtClean="0"/>
              <a:t>socialinė priežiūra;</a:t>
            </a:r>
            <a:endParaRPr lang="lt-LT" sz="2000" dirty="0"/>
          </a:p>
          <a:p>
            <a:r>
              <a:rPr lang="lt-LT" sz="2000" dirty="0" smtClean="0"/>
              <a:t>socialinė globa.</a:t>
            </a:r>
            <a:endParaRPr lang="lt-LT" sz="2000" dirty="0"/>
          </a:p>
          <a:p>
            <a:pPr marL="109537" indent="0">
              <a:buNone/>
            </a:pPr>
            <a:r>
              <a:rPr lang="lt-LT" sz="2000" b="1" dirty="0" smtClean="0"/>
              <a:t>Socialinė priežiūra:</a:t>
            </a:r>
            <a:endParaRPr lang="lt-LT" sz="2000" b="1" dirty="0"/>
          </a:p>
          <a:p>
            <a:r>
              <a:rPr lang="lt-LT" sz="2000" dirty="0" smtClean="0"/>
              <a:t>pagalba </a:t>
            </a:r>
            <a:r>
              <a:rPr lang="lt-LT" sz="2000" dirty="0"/>
              <a:t>į namus;</a:t>
            </a:r>
          </a:p>
          <a:p>
            <a:r>
              <a:rPr lang="lt-LT" sz="2000" dirty="0" smtClean="0"/>
              <a:t>socialinių </a:t>
            </a:r>
            <a:r>
              <a:rPr lang="lt-LT" sz="2000" dirty="0"/>
              <a:t>įgūdžių ugdymas ir palaikymas;</a:t>
            </a:r>
          </a:p>
          <a:p>
            <a:r>
              <a:rPr lang="lt-LT" sz="2000" dirty="0" smtClean="0"/>
              <a:t>apgyvendinimas </a:t>
            </a:r>
            <a:r>
              <a:rPr lang="lt-LT" sz="2000" dirty="0"/>
              <a:t>savarankiško gyvenimo namuose;</a:t>
            </a:r>
          </a:p>
          <a:p>
            <a:r>
              <a:rPr lang="lt-LT" sz="2000" dirty="0" smtClean="0"/>
              <a:t>laikinas </a:t>
            </a:r>
            <a:r>
              <a:rPr lang="lt-LT" sz="2000" dirty="0" err="1"/>
              <a:t>apnakvindinimas</a:t>
            </a:r>
            <a:r>
              <a:rPr lang="lt-LT" sz="2000" dirty="0"/>
              <a:t>;</a:t>
            </a:r>
          </a:p>
          <a:p>
            <a:r>
              <a:rPr lang="lt-LT" sz="2000" dirty="0" smtClean="0"/>
              <a:t>intensyvi </a:t>
            </a:r>
            <a:r>
              <a:rPr lang="lt-LT" sz="2000" dirty="0"/>
              <a:t>krizių įveikimo pagalba;</a:t>
            </a:r>
          </a:p>
          <a:p>
            <a:r>
              <a:rPr lang="lt-LT" sz="2000" dirty="0" smtClean="0"/>
              <a:t>psichosocialinė </a:t>
            </a:r>
            <a:r>
              <a:rPr lang="lt-LT" sz="2000" dirty="0"/>
              <a:t>pagalba; </a:t>
            </a:r>
          </a:p>
          <a:p>
            <a:pPr marL="109537" indent="0">
              <a:buNone/>
            </a:pPr>
            <a:r>
              <a:rPr lang="lt-LT" sz="2000" b="1" dirty="0" smtClean="0"/>
              <a:t>Socialinė globa:</a:t>
            </a:r>
            <a:endParaRPr lang="lt-LT" sz="2000" b="1" dirty="0"/>
          </a:p>
          <a:p>
            <a:r>
              <a:rPr lang="lt-LT" sz="2000" dirty="0" smtClean="0"/>
              <a:t>dienos </a:t>
            </a:r>
            <a:r>
              <a:rPr lang="lt-LT" sz="2000" dirty="0"/>
              <a:t>socialinė globa;</a:t>
            </a:r>
          </a:p>
          <a:p>
            <a:r>
              <a:rPr lang="lt-LT" sz="2000" dirty="0" smtClean="0"/>
              <a:t>trumpalaikė </a:t>
            </a:r>
            <a:r>
              <a:rPr lang="lt-LT" sz="2000" dirty="0"/>
              <a:t>socialinė globa;</a:t>
            </a:r>
          </a:p>
          <a:p>
            <a:r>
              <a:rPr lang="lt-LT" sz="2000" dirty="0" smtClean="0"/>
              <a:t>ilgalaikė </a:t>
            </a:r>
            <a:r>
              <a:rPr lang="lt-LT" sz="2000" dirty="0"/>
              <a:t>socialinė globa.</a:t>
            </a:r>
          </a:p>
          <a:p>
            <a:pPr marL="109537" indent="0">
              <a:buNone/>
            </a:pPr>
            <a:endParaRPr lang="lt-LT" sz="2400" dirty="0"/>
          </a:p>
        </p:txBody>
      </p:sp>
      <p:sp>
        <p:nvSpPr>
          <p:cNvPr id="3" name="Title 2"/>
          <p:cNvSpPr>
            <a:spLocks noGrp="1"/>
          </p:cNvSpPr>
          <p:nvPr>
            <p:ph type="title"/>
          </p:nvPr>
        </p:nvSpPr>
        <p:spPr/>
        <p:txBody>
          <a:bodyPr>
            <a:normAutofit fontScale="90000"/>
          </a:bodyPr>
          <a:lstStyle/>
          <a:p>
            <a:pPr algn="ctr"/>
            <a:r>
              <a:rPr lang="lt-LT" dirty="0" smtClean="0"/>
              <a:t>Socialinių paslaugų katalogas (II)</a:t>
            </a:r>
            <a:endParaRPr lang="lt-LT" dirty="0"/>
          </a:p>
        </p:txBody>
      </p:sp>
    </p:spTree>
    <p:extLst>
      <p:ext uri="{BB962C8B-B14F-4D97-AF65-F5344CB8AC3E}">
        <p14:creationId xmlns:p14="http://schemas.microsoft.com/office/powerpoint/2010/main" val="33341375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lgn="just">
              <a:buNone/>
            </a:pPr>
            <a:r>
              <a:rPr lang="lt-LT" dirty="0" smtClean="0"/>
              <a:t>1. Naršyklėje surenkame: </a:t>
            </a:r>
            <a:r>
              <a:rPr lang="lt-LT" u="sng" dirty="0">
                <a:hlinkClick r:id="rId2"/>
              </a:rPr>
              <a:t>www.esinvesticijos.lt</a:t>
            </a:r>
            <a:r>
              <a:rPr lang="lt-LT" dirty="0"/>
              <a:t> </a:t>
            </a:r>
            <a:endParaRPr lang="lt-LT" dirty="0" smtClean="0"/>
          </a:p>
          <a:p>
            <a:pPr marL="109537" indent="0" algn="just">
              <a:buNone/>
            </a:pPr>
            <a:r>
              <a:rPr lang="en-US" dirty="0" smtClean="0">
                <a:sym typeface="Wingdings" panose="05000000000000000000" pitchFamily="2" charset="2"/>
              </a:rPr>
              <a:t>2. </a:t>
            </a:r>
            <a:r>
              <a:rPr lang="lt-LT" dirty="0" smtClean="0">
                <a:sym typeface="Wingdings" panose="05000000000000000000" pitchFamily="2" charset="2"/>
              </a:rPr>
              <a:t>Puslapio k</a:t>
            </a:r>
            <a:r>
              <a:rPr lang="en-US" dirty="0" smtClean="0">
                <a:sym typeface="Wingdings" panose="05000000000000000000" pitchFamily="2" charset="2"/>
              </a:rPr>
              <a:t>air</a:t>
            </a:r>
            <a:r>
              <a:rPr lang="lt-LT" dirty="0" err="1" smtClean="0">
                <a:sym typeface="Wingdings" panose="05000000000000000000" pitchFamily="2" charset="2"/>
              </a:rPr>
              <a:t>ėje</a:t>
            </a:r>
            <a:r>
              <a:rPr lang="lt-LT" dirty="0" smtClean="0">
                <a:sym typeface="Wingdings" panose="05000000000000000000" pitchFamily="2" charset="2"/>
              </a:rPr>
              <a:t>, apačioje</a:t>
            </a:r>
            <a:r>
              <a:rPr lang="lt-LT" dirty="0" smtClean="0"/>
              <a:t> spaudžiame </a:t>
            </a:r>
            <a:r>
              <a:rPr lang="lt-LT" b="1" i="1" dirty="0" smtClean="0">
                <a:solidFill>
                  <a:srgbClr val="0000CC"/>
                </a:solidFill>
                <a:effectLst>
                  <a:outerShdw blurRad="38100" dist="38100" dir="2700000" algn="tl">
                    <a:srgbClr val="000000">
                      <a:alpha val="43137"/>
                    </a:srgbClr>
                  </a:outerShdw>
                </a:effectLst>
              </a:rPr>
              <a:t>„Dokumentai“</a:t>
            </a:r>
          </a:p>
          <a:p>
            <a:pPr marL="109537" indent="0" algn="just">
              <a:buNone/>
            </a:pPr>
            <a:r>
              <a:rPr lang="lt-LT" dirty="0" smtClean="0"/>
              <a:t>3. Atsidariusiame lange, slenkame puslapiu žemyn, ir spaudžiame </a:t>
            </a:r>
            <a:r>
              <a:rPr lang="lt-LT" b="1" i="1" dirty="0" smtClean="0">
                <a:solidFill>
                  <a:srgbClr val="0000CC"/>
                </a:solidFill>
                <a:effectLst>
                  <a:outerShdw blurRad="38100" dist="38100" dir="2700000" algn="tl">
                    <a:srgbClr val="000000">
                      <a:alpha val="43137"/>
                    </a:srgbClr>
                  </a:outerShdw>
                </a:effectLst>
              </a:rPr>
              <a:t>„Tyrimai“</a:t>
            </a:r>
          </a:p>
          <a:p>
            <a:pPr marL="109537" indent="0" algn="just">
              <a:buNone/>
            </a:pPr>
            <a:r>
              <a:rPr lang="lt-LT" dirty="0" smtClean="0"/>
              <a:t>4.  Atsidarius apačioje papildomam laukeliui, spaudžiame </a:t>
            </a:r>
            <a:r>
              <a:rPr lang="lt-LT" b="1" i="1" dirty="0" smtClean="0">
                <a:solidFill>
                  <a:srgbClr val="0000CC"/>
                </a:solidFill>
                <a:effectLst>
                  <a:outerShdw blurRad="38100" dist="38100" dir="2700000" algn="tl">
                    <a:srgbClr val="000000">
                      <a:alpha val="43137"/>
                    </a:srgbClr>
                  </a:outerShdw>
                </a:effectLst>
              </a:rPr>
              <a:t>„Supaprastinto </a:t>
            </a:r>
            <a:r>
              <a:rPr lang="lt-LT" b="1" i="1" dirty="0">
                <a:solidFill>
                  <a:srgbClr val="0000CC"/>
                </a:solidFill>
                <a:effectLst>
                  <a:outerShdw blurRad="38100" dist="38100" dir="2700000" algn="tl">
                    <a:srgbClr val="000000">
                      <a:alpha val="43137"/>
                    </a:srgbClr>
                  </a:outerShdw>
                </a:effectLst>
              </a:rPr>
              <a:t>išlaidų apmokėjimo </a:t>
            </a:r>
            <a:r>
              <a:rPr lang="lt-LT" b="1" i="1" dirty="0" smtClean="0">
                <a:solidFill>
                  <a:srgbClr val="0000CC"/>
                </a:solidFill>
                <a:effectLst>
                  <a:outerShdw blurRad="38100" dist="38100" dir="2700000" algn="tl">
                    <a:srgbClr val="000000">
                      <a:alpha val="43137"/>
                    </a:srgbClr>
                  </a:outerShdw>
                </a:effectLst>
              </a:rPr>
              <a:t>tyrimai“</a:t>
            </a:r>
          </a:p>
          <a:p>
            <a:pPr marL="109537" indent="0" algn="just">
              <a:buNone/>
            </a:pPr>
            <a:r>
              <a:rPr lang="lt-LT" dirty="0" smtClean="0"/>
              <a:t>5. Ieškome reikalingų išlaidų rūšių fiksuotųjų įkainių</a:t>
            </a:r>
            <a:endParaRPr lang="lt-LT" dirty="0"/>
          </a:p>
          <a:p>
            <a:pPr marL="109537" indent="0">
              <a:buNone/>
            </a:pPr>
            <a:endParaRPr lang="lt-LT" dirty="0"/>
          </a:p>
        </p:txBody>
      </p:sp>
      <p:sp>
        <p:nvSpPr>
          <p:cNvPr id="3" name="Title 2"/>
          <p:cNvSpPr>
            <a:spLocks noGrp="1"/>
          </p:cNvSpPr>
          <p:nvPr>
            <p:ph type="title"/>
          </p:nvPr>
        </p:nvSpPr>
        <p:spPr/>
        <p:txBody>
          <a:bodyPr>
            <a:normAutofit fontScale="90000"/>
          </a:bodyPr>
          <a:lstStyle/>
          <a:p>
            <a:pPr algn="ctr"/>
            <a:r>
              <a:rPr lang="lt-LT" dirty="0">
                <a:effectLst/>
              </a:rPr>
              <a:t>Kai kurių fiksuotųjų įkainių dydžiai</a:t>
            </a:r>
            <a:r>
              <a:rPr lang="lt-LT" dirty="0" smtClean="0">
                <a:effectLst/>
              </a:rPr>
              <a:t>:</a:t>
            </a:r>
            <a:endParaRPr lang="lt-LT" dirty="0"/>
          </a:p>
        </p:txBody>
      </p:sp>
    </p:spTree>
    <p:extLst>
      <p:ext uri="{BB962C8B-B14F-4D97-AF65-F5344CB8AC3E}">
        <p14:creationId xmlns:p14="http://schemas.microsoft.com/office/powerpoint/2010/main" val="199140440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lt-LT" sz="2800" b="1" dirty="0"/>
              <a:t>Savanoriškas </a:t>
            </a:r>
            <a:r>
              <a:rPr lang="lt-LT" sz="2800" b="1" dirty="0" smtClean="0"/>
              <a:t>darbas </a:t>
            </a:r>
            <a:r>
              <a:rPr lang="lt-LT" sz="2800" b="1" dirty="0" smtClean="0">
                <a:solidFill>
                  <a:srgbClr val="FF0000"/>
                </a:solidFill>
              </a:rPr>
              <a:t>(2019-08-08):</a:t>
            </a:r>
            <a:endParaRPr lang="lt-LT" sz="2800" dirty="0">
              <a:solidFill>
                <a:srgbClr val="FF0000"/>
              </a:solidFill>
            </a:endParaRPr>
          </a:p>
          <a:p>
            <a:pPr lvl="1"/>
            <a:r>
              <a:rPr lang="lt-LT" sz="2400" b="1" dirty="0">
                <a:solidFill>
                  <a:srgbClr val="FF0000"/>
                </a:solidFill>
              </a:rPr>
              <a:t>Kai savanoris nedraustas PSD – </a:t>
            </a:r>
            <a:r>
              <a:rPr lang="lt-LT" sz="2400" b="1" dirty="0" smtClean="0">
                <a:solidFill>
                  <a:srgbClr val="FF0000"/>
                </a:solidFill>
              </a:rPr>
              <a:t>7,93 </a:t>
            </a:r>
            <a:r>
              <a:rPr lang="lt-LT" sz="2400" b="1" dirty="0" err="1">
                <a:solidFill>
                  <a:srgbClr val="FF0000"/>
                </a:solidFill>
              </a:rPr>
              <a:t>Eur</a:t>
            </a:r>
            <a:r>
              <a:rPr lang="lt-LT" sz="2400" b="1" dirty="0">
                <a:solidFill>
                  <a:srgbClr val="FF0000"/>
                </a:solidFill>
              </a:rPr>
              <a:t>/val.</a:t>
            </a:r>
          </a:p>
          <a:p>
            <a:pPr lvl="1"/>
            <a:r>
              <a:rPr lang="lt-LT" sz="2400" b="1" dirty="0">
                <a:solidFill>
                  <a:srgbClr val="FF0000"/>
                </a:solidFill>
              </a:rPr>
              <a:t>Kai savanoris draustas PSD – </a:t>
            </a:r>
            <a:r>
              <a:rPr lang="lt-LT" sz="2400" b="1" dirty="0" smtClean="0">
                <a:solidFill>
                  <a:srgbClr val="FF0000"/>
                </a:solidFill>
              </a:rPr>
              <a:t>7,39 </a:t>
            </a:r>
            <a:r>
              <a:rPr lang="lt-LT" sz="2400" b="1" dirty="0" err="1">
                <a:solidFill>
                  <a:srgbClr val="FF0000"/>
                </a:solidFill>
              </a:rPr>
              <a:t>Eur</a:t>
            </a:r>
            <a:r>
              <a:rPr lang="lt-LT" sz="2400" b="1" dirty="0">
                <a:solidFill>
                  <a:srgbClr val="FF0000"/>
                </a:solidFill>
              </a:rPr>
              <a:t>/</a:t>
            </a:r>
            <a:r>
              <a:rPr lang="lt-LT" sz="2400" b="1" dirty="0" err="1">
                <a:solidFill>
                  <a:srgbClr val="FF0000"/>
                </a:solidFill>
              </a:rPr>
              <a:t>val</a:t>
            </a:r>
            <a:endParaRPr lang="lt-LT" sz="2400" b="1" dirty="0">
              <a:solidFill>
                <a:srgbClr val="FF0000"/>
              </a:solidFill>
            </a:endParaRPr>
          </a:p>
          <a:p>
            <a:r>
              <a:rPr lang="lt-LT" sz="2800" dirty="0"/>
              <a:t> </a:t>
            </a:r>
          </a:p>
          <a:p>
            <a:pPr lvl="0"/>
            <a:r>
              <a:rPr lang="lt-LT" sz="2800" b="1" dirty="0"/>
              <a:t>Privalomojo sveikatos draudimo fiksuotasis mėnesinis įkainis (nuo 2019-01-01) – 38,74 </a:t>
            </a:r>
            <a:r>
              <a:rPr lang="lt-LT" sz="2800" b="1" dirty="0" err="1"/>
              <a:t>Eur</a:t>
            </a:r>
            <a:endParaRPr lang="lt-LT" sz="2800" dirty="0"/>
          </a:p>
          <a:p>
            <a:r>
              <a:rPr lang="lt-LT" sz="2800" dirty="0"/>
              <a:t> </a:t>
            </a:r>
          </a:p>
          <a:p>
            <a:pPr lvl="0"/>
            <a:r>
              <a:rPr lang="lt-LT" sz="2800" b="1" dirty="0"/>
              <a:t>Kuro ir viešojo transporto išlaidos</a:t>
            </a:r>
            <a:r>
              <a:rPr lang="lt-LT" sz="2800" dirty="0"/>
              <a:t>  - 0,08 </a:t>
            </a:r>
            <a:r>
              <a:rPr lang="lt-LT" sz="2800" dirty="0" err="1"/>
              <a:t>Eur</a:t>
            </a:r>
            <a:r>
              <a:rPr lang="lt-LT" sz="2800" dirty="0"/>
              <a:t>/km</a:t>
            </a:r>
          </a:p>
          <a:p>
            <a:endParaRPr lang="lt-LT" dirty="0"/>
          </a:p>
        </p:txBody>
      </p:sp>
      <p:sp>
        <p:nvSpPr>
          <p:cNvPr id="3" name="Title 2"/>
          <p:cNvSpPr>
            <a:spLocks noGrp="1"/>
          </p:cNvSpPr>
          <p:nvPr>
            <p:ph type="title"/>
          </p:nvPr>
        </p:nvSpPr>
        <p:spPr/>
        <p:txBody>
          <a:bodyPr>
            <a:noAutofit/>
          </a:bodyPr>
          <a:lstStyle/>
          <a:p>
            <a:pPr algn="ctr"/>
            <a:r>
              <a:rPr lang="lt-LT" sz="4000" dirty="0">
                <a:effectLst/>
              </a:rPr>
              <a:t>Kai kurių fiksuotųjų įkainių </a:t>
            </a:r>
            <a:r>
              <a:rPr lang="lt-LT" sz="4000" dirty="0" smtClean="0">
                <a:effectLst/>
              </a:rPr>
              <a:t>dydžiai (2)</a:t>
            </a:r>
            <a:endParaRPr lang="lt-LT" sz="4000" dirty="0"/>
          </a:p>
        </p:txBody>
      </p:sp>
    </p:spTree>
    <p:extLst>
      <p:ext uri="{BB962C8B-B14F-4D97-AF65-F5344CB8AC3E}">
        <p14:creationId xmlns:p14="http://schemas.microsoft.com/office/powerpoint/2010/main" val="226817187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ctr"/>
            <a:r>
              <a:rPr lang="lt-LT" sz="4000" dirty="0">
                <a:effectLst/>
              </a:rPr>
              <a:t>Kai kurių fiksuotųjų įkainių </a:t>
            </a:r>
            <a:r>
              <a:rPr lang="lt-LT" sz="4000" dirty="0" smtClean="0">
                <a:effectLst/>
              </a:rPr>
              <a:t>dydžiai (3)</a:t>
            </a:r>
            <a:endParaRPr lang="lt-LT" sz="4000" dirty="0"/>
          </a:p>
        </p:txBody>
      </p:sp>
      <p:sp>
        <p:nvSpPr>
          <p:cNvPr id="5" name="Rectangle 1"/>
          <p:cNvSpPr>
            <a:spLocks noChangeArrowheads="1"/>
          </p:cNvSpPr>
          <p:nvPr/>
        </p:nvSpPr>
        <p:spPr bwMode="auto">
          <a:xfrm>
            <a:off x="611560" y="1516370"/>
            <a:ext cx="751680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buFontTx/>
              <a:buChar char="•"/>
            </a:pPr>
            <a:r>
              <a:rPr kumimoji="0" lang="lt-LT" altLang="lt-LT" sz="2000" b="1" i="0" u="none" strike="noStrike" cap="none" normalizeH="0" baseline="0" dirty="0" smtClean="0">
                <a:ln>
                  <a:noFill/>
                </a:ln>
                <a:solidFill>
                  <a:srgbClr val="FF0000"/>
                </a:solidFill>
                <a:effectLst/>
                <a:latin typeface="Aharoni" panose="02010803020104030203" pitchFamily="2" charset="-79"/>
                <a:ea typeface="Calibri" panose="020F0502020204030204" pitchFamily="34" charset="0"/>
                <a:cs typeface="Aharoni" panose="02010803020104030203" pitchFamily="2" charset="-79"/>
              </a:rPr>
              <a:t>Apgyvendinimas</a:t>
            </a:r>
            <a:r>
              <a:rPr kumimoji="0" lang="lt-LT" altLang="lt-LT" sz="2000" b="0" i="0" u="none" strike="noStrike" cap="none" normalizeH="0" baseline="0" dirty="0" smtClean="0">
                <a:ln>
                  <a:noFill/>
                </a:ln>
                <a:solidFill>
                  <a:srgbClr val="FF0000"/>
                </a:solidFill>
                <a:effectLst/>
                <a:latin typeface="Aharoni" panose="02010803020104030203" pitchFamily="2" charset="-79"/>
                <a:ea typeface="Calibri" panose="020F0502020204030204" pitchFamily="34" charset="0"/>
                <a:cs typeface="Aharoni" panose="02010803020104030203" pitchFamily="2" charset="-79"/>
              </a:rPr>
              <a:t> (su pusryčiais)</a:t>
            </a:r>
            <a:r>
              <a:rPr kumimoji="0" lang="lt-LT" altLang="lt-LT" sz="2000" b="0" i="0" u="none" strike="noStrike" cap="none" normalizeH="0" dirty="0" smtClean="0">
                <a:ln>
                  <a:noFill/>
                </a:ln>
                <a:solidFill>
                  <a:srgbClr val="FF0000"/>
                </a:solidFill>
                <a:effectLst/>
                <a:latin typeface="Aharoni" panose="02010803020104030203" pitchFamily="2" charset="-79"/>
                <a:ea typeface="Calibri" panose="020F0502020204030204" pitchFamily="34" charset="0"/>
                <a:cs typeface="Aharoni" panose="02010803020104030203" pitchFamily="2" charset="-79"/>
              </a:rPr>
              <a:t> </a:t>
            </a:r>
            <a:r>
              <a:rPr kumimoji="0" lang="lt-LT" altLang="lt-LT" sz="2000" b="1" i="0" u="none" strike="noStrike" cap="none" normalizeH="0" dirty="0" smtClean="0">
                <a:ln>
                  <a:noFill/>
                </a:ln>
                <a:solidFill>
                  <a:srgbClr val="FF0000"/>
                </a:solidFill>
                <a:effectLst/>
                <a:latin typeface="Aharoni" panose="02010803020104030203" pitchFamily="2" charset="-79"/>
                <a:ea typeface="Calibri" panose="020F0502020204030204" pitchFamily="34" charset="0"/>
                <a:cs typeface="Aharoni" panose="02010803020104030203" pitchFamily="2" charset="-79"/>
              </a:rPr>
              <a:t>(</a:t>
            </a:r>
            <a:r>
              <a:rPr lang="lt-LT" sz="2000" b="1" dirty="0" smtClean="0">
                <a:solidFill>
                  <a:srgbClr val="FF0000"/>
                </a:solidFill>
                <a:latin typeface="Aharoni" panose="02010803020104030203" pitchFamily="2" charset="-79"/>
                <a:cs typeface="Aharoni" panose="02010803020104030203" pitchFamily="2" charset="-79"/>
              </a:rPr>
              <a:t>2019-05-01)</a:t>
            </a:r>
            <a:r>
              <a:rPr kumimoji="0" lang="lt-LT" altLang="lt-LT" sz="2000" b="1" i="0" u="none" strike="noStrike" cap="none" normalizeH="0" baseline="0" dirty="0" smtClean="0">
                <a:ln>
                  <a:noFill/>
                </a:ln>
                <a:solidFill>
                  <a:srgbClr val="FF0000"/>
                </a:solidFill>
                <a:effectLst/>
                <a:latin typeface="Aharoni" panose="02010803020104030203" pitchFamily="2" charset="-79"/>
                <a:ea typeface="Calibri" panose="020F0502020204030204" pitchFamily="34" charset="0"/>
                <a:cs typeface="Aharoni" panose="02010803020104030203" pitchFamily="2" charset="-79"/>
              </a:rPr>
              <a:t> </a:t>
            </a:r>
          </a:p>
          <a:p>
            <a:pPr marL="0" marR="0" lvl="0" indent="0" algn="l" defTabSz="914400" rtl="0" eaLnBrk="0" fontAlgn="base" latinLnBrk="0" hangingPunct="0">
              <a:lnSpc>
                <a:spcPct val="100000"/>
              </a:lnSpc>
              <a:spcBef>
                <a:spcPct val="0"/>
              </a:spcBef>
              <a:spcAft>
                <a:spcPct val="0"/>
              </a:spcAft>
              <a:buClrTx/>
              <a:buSzTx/>
              <a:tabLst/>
            </a:pPr>
            <a:r>
              <a:rPr kumimoji="0" lang="lt-LT" altLang="lt-LT" sz="2000" b="0" i="0" u="none" strike="noStrike" cap="none" normalizeH="0" baseline="0" dirty="0" smtClean="0">
                <a:ln>
                  <a:noFill/>
                </a:ln>
                <a:solidFill>
                  <a:schemeClr val="tx1"/>
                </a:solidFill>
                <a:effectLst/>
                <a:latin typeface="Aharoni" panose="02010803020104030203" pitchFamily="2" charset="-79"/>
                <a:ea typeface="Calibri" panose="020F0502020204030204" pitchFamily="34" charset="0"/>
                <a:cs typeface="Aharoni" panose="02010803020104030203" pitchFamily="2" charset="-79"/>
              </a:rPr>
              <a:t>Sezonas: birželio 1 – rugpjūčio 31 ir gruodžio 24 – sausio 1 d.</a:t>
            </a:r>
            <a:endParaRPr kumimoji="0" lang="lt-LT" altLang="lt-LT" sz="2000" b="0" i="0" u="none" strike="noStrike" cap="none" normalizeH="0" baseline="0" dirty="0" smtClean="0">
              <a:ln>
                <a:noFill/>
              </a:ln>
              <a:solidFill>
                <a:schemeClr val="tx1"/>
              </a:solidFill>
              <a:effectLst/>
              <a:latin typeface="Aharoni" panose="02010803020104030203" pitchFamily="2" charset="-79"/>
              <a:cs typeface="Aharoni" panose="02010803020104030203" pitchFamily="2" charset="-79"/>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32761855"/>
              </p:ext>
            </p:extLst>
          </p:nvPr>
        </p:nvGraphicFramePr>
        <p:xfrm>
          <a:off x="179512" y="2224256"/>
          <a:ext cx="8712967" cy="4443217"/>
        </p:xfrm>
        <a:graphic>
          <a:graphicData uri="http://schemas.openxmlformats.org/drawingml/2006/table">
            <a:tbl>
              <a:tblPr>
                <a:tableStyleId>{5C22544A-7EE6-4342-B048-85BDC9FD1C3A}</a:tableStyleId>
              </a:tblPr>
              <a:tblGrid>
                <a:gridCol w="2880320"/>
                <a:gridCol w="1512168"/>
                <a:gridCol w="1512168"/>
                <a:gridCol w="1368152"/>
                <a:gridCol w="1440159"/>
              </a:tblGrid>
              <a:tr h="1495245">
                <a:tc>
                  <a:txBody>
                    <a:bodyPr/>
                    <a:lstStyle/>
                    <a:p>
                      <a:pPr>
                        <a:lnSpc>
                          <a:spcPts val="500"/>
                        </a:lnSpc>
                        <a:spcBef>
                          <a:spcPts val="35"/>
                        </a:spcBef>
                        <a:spcAft>
                          <a:spcPts val="0"/>
                        </a:spcAft>
                      </a:pPr>
                      <a:r>
                        <a:rPr lang="lt-LT" sz="1400" dirty="0">
                          <a:effectLst/>
                        </a:rPr>
                        <a:t> </a:t>
                      </a:r>
                    </a:p>
                    <a:p>
                      <a:pPr>
                        <a:lnSpc>
                          <a:spcPts val="1000"/>
                        </a:lnSpc>
                        <a:spcAft>
                          <a:spcPts val="0"/>
                        </a:spcAft>
                      </a:pPr>
                      <a:r>
                        <a:rPr lang="lt-LT" sz="1400" dirty="0">
                          <a:effectLst/>
                        </a:rPr>
                        <a:t> </a:t>
                      </a:r>
                    </a:p>
                    <a:p>
                      <a:pPr>
                        <a:lnSpc>
                          <a:spcPts val="1000"/>
                        </a:lnSpc>
                        <a:spcAft>
                          <a:spcPts val="0"/>
                        </a:spcAft>
                      </a:pPr>
                      <a:r>
                        <a:rPr lang="lt-LT" sz="1400" dirty="0">
                          <a:effectLst/>
                        </a:rPr>
                        <a:t> </a:t>
                      </a:r>
                    </a:p>
                    <a:p>
                      <a:pPr>
                        <a:lnSpc>
                          <a:spcPts val="1000"/>
                        </a:lnSpc>
                        <a:spcAft>
                          <a:spcPts val="0"/>
                        </a:spcAft>
                      </a:pPr>
                      <a:r>
                        <a:rPr lang="lt-LT" sz="1400" dirty="0">
                          <a:effectLst/>
                        </a:rPr>
                        <a:t> </a:t>
                      </a:r>
                    </a:p>
                    <a:p>
                      <a:pPr>
                        <a:lnSpc>
                          <a:spcPts val="1000"/>
                        </a:lnSpc>
                        <a:spcAft>
                          <a:spcPts val="0"/>
                        </a:spcAft>
                      </a:pPr>
                      <a:r>
                        <a:rPr lang="lt-LT" sz="1400" dirty="0">
                          <a:effectLst/>
                        </a:rPr>
                        <a:t> </a:t>
                      </a:r>
                    </a:p>
                    <a:p>
                      <a:pPr marL="214630">
                        <a:lnSpc>
                          <a:spcPct val="107000"/>
                        </a:lnSpc>
                        <a:spcAft>
                          <a:spcPts val="0"/>
                        </a:spcAft>
                      </a:pPr>
                      <a:r>
                        <a:rPr lang="lt-LT" sz="1400" dirty="0">
                          <a:effectLst/>
                        </a:rPr>
                        <a:t>V</a:t>
                      </a:r>
                      <a:r>
                        <a:rPr lang="lt-LT" sz="1400" spc="-5" dirty="0">
                          <a:effectLst/>
                        </a:rPr>
                        <a:t>i</a:t>
                      </a:r>
                      <a:r>
                        <a:rPr lang="lt-LT" sz="1400" dirty="0">
                          <a:effectLst/>
                        </a:rPr>
                        <a:t>et</a:t>
                      </a:r>
                      <a:r>
                        <a:rPr lang="lt-LT" sz="1400" spc="5" dirty="0">
                          <a:effectLst/>
                        </a:rPr>
                        <a:t>o</a:t>
                      </a:r>
                      <a:r>
                        <a:rPr lang="lt-LT" sz="1400" spc="-5" dirty="0">
                          <a:effectLst/>
                        </a:rPr>
                        <a:t>v</a:t>
                      </a:r>
                      <a:r>
                        <a:rPr lang="lt-LT" sz="1400" dirty="0">
                          <a:effectLst/>
                        </a:rPr>
                        <a:t>ės</a:t>
                      </a:r>
                      <a:r>
                        <a:rPr lang="lt-LT" sz="1400" spc="-35" dirty="0">
                          <a:effectLst/>
                        </a:rPr>
                        <a:t> </a:t>
                      </a:r>
                      <a:r>
                        <a:rPr lang="lt-LT" sz="1400" dirty="0">
                          <a:effectLst/>
                        </a:rPr>
                        <a:t>st</a:t>
                      </a:r>
                      <a:r>
                        <a:rPr lang="lt-LT" sz="1400" spc="5" dirty="0">
                          <a:effectLst/>
                        </a:rPr>
                        <a:t>a</a:t>
                      </a:r>
                      <a:r>
                        <a:rPr lang="lt-LT" sz="1400" dirty="0">
                          <a:effectLst/>
                        </a:rPr>
                        <a:t>t</a:t>
                      </a:r>
                      <a:r>
                        <a:rPr lang="lt-LT" sz="1400" spc="10" dirty="0">
                          <a:effectLst/>
                        </a:rPr>
                        <a:t>u</a:t>
                      </a:r>
                      <a:r>
                        <a:rPr lang="lt-LT" sz="1400" dirty="0">
                          <a:effectLst/>
                        </a:rPr>
                        <a:t>sas</a:t>
                      </a:r>
                      <a:endParaRPr lang="lt-L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900"/>
                        </a:lnSpc>
                        <a:spcBef>
                          <a:spcPts val="45"/>
                        </a:spcBef>
                        <a:spcAft>
                          <a:spcPts val="0"/>
                        </a:spcAft>
                      </a:pPr>
                      <a:r>
                        <a:rPr lang="lt-LT" sz="1400" dirty="0">
                          <a:effectLst/>
                        </a:rPr>
                        <a:t> </a:t>
                      </a:r>
                    </a:p>
                    <a:p>
                      <a:pPr>
                        <a:lnSpc>
                          <a:spcPts val="1000"/>
                        </a:lnSpc>
                        <a:spcAft>
                          <a:spcPts val="0"/>
                        </a:spcAft>
                      </a:pPr>
                      <a:r>
                        <a:rPr lang="lt-LT" sz="1400" dirty="0">
                          <a:effectLst/>
                        </a:rPr>
                        <a:t> </a:t>
                      </a:r>
                    </a:p>
                    <a:p>
                      <a:pPr marL="137795" marR="137795" indent="12065" algn="ctr">
                        <a:lnSpc>
                          <a:spcPct val="99000"/>
                        </a:lnSpc>
                        <a:spcAft>
                          <a:spcPts val="0"/>
                        </a:spcAft>
                      </a:pPr>
                      <a:r>
                        <a:rPr lang="lt-LT" sz="1400" spc="-5" dirty="0">
                          <a:effectLst/>
                        </a:rPr>
                        <a:t>A</a:t>
                      </a:r>
                      <a:r>
                        <a:rPr lang="lt-LT" sz="1400" dirty="0">
                          <a:effectLst/>
                        </a:rPr>
                        <a:t>pg</a:t>
                      </a:r>
                      <a:r>
                        <a:rPr lang="lt-LT" sz="1400" spc="5" dirty="0">
                          <a:effectLst/>
                        </a:rPr>
                        <a:t>y</a:t>
                      </a:r>
                      <a:r>
                        <a:rPr lang="lt-LT" sz="1400" spc="-5" dirty="0">
                          <a:effectLst/>
                        </a:rPr>
                        <a:t>ve</a:t>
                      </a:r>
                      <a:r>
                        <a:rPr lang="lt-LT" sz="1400" dirty="0">
                          <a:effectLst/>
                        </a:rPr>
                        <a:t>n</a:t>
                      </a:r>
                      <a:r>
                        <a:rPr lang="lt-LT" sz="1400" spc="-5" dirty="0">
                          <a:effectLst/>
                        </a:rPr>
                        <a:t>d</a:t>
                      </a:r>
                      <a:r>
                        <a:rPr lang="lt-LT" sz="1400" spc="5" dirty="0">
                          <a:effectLst/>
                        </a:rPr>
                        <a:t>i</a:t>
                      </a:r>
                      <a:r>
                        <a:rPr lang="lt-LT" sz="1400" spc="-15" dirty="0">
                          <a:effectLst/>
                        </a:rPr>
                        <a:t>n</a:t>
                      </a:r>
                      <a:r>
                        <a:rPr lang="lt-LT" sz="1400" spc="-5" dirty="0">
                          <a:effectLst/>
                        </a:rPr>
                        <a:t>i</a:t>
                      </a:r>
                      <a:r>
                        <a:rPr lang="lt-LT" sz="1400" spc="5" dirty="0">
                          <a:effectLst/>
                        </a:rPr>
                        <a:t>m</a:t>
                      </a:r>
                      <a:r>
                        <a:rPr lang="lt-LT" sz="1400" spc="-5" dirty="0">
                          <a:effectLst/>
                        </a:rPr>
                        <a:t>a</a:t>
                      </a:r>
                      <a:r>
                        <a:rPr lang="lt-LT" sz="1400" dirty="0">
                          <a:effectLst/>
                        </a:rPr>
                        <a:t>s </a:t>
                      </a:r>
                      <a:r>
                        <a:rPr lang="lt-LT" sz="1400" spc="-5" dirty="0">
                          <a:effectLst/>
                        </a:rPr>
                        <a:t>(</a:t>
                      </a:r>
                      <a:r>
                        <a:rPr lang="lt-LT" sz="1400" dirty="0">
                          <a:effectLst/>
                        </a:rPr>
                        <a:t>su</a:t>
                      </a:r>
                      <a:r>
                        <a:rPr lang="lt-LT" sz="1400" spc="-5" dirty="0">
                          <a:effectLst/>
                        </a:rPr>
                        <a:t> </a:t>
                      </a:r>
                      <a:r>
                        <a:rPr lang="lt-LT" sz="1400" dirty="0">
                          <a:effectLst/>
                        </a:rPr>
                        <a:t>p</a:t>
                      </a:r>
                      <a:r>
                        <a:rPr lang="lt-LT" sz="1400" spc="-5" dirty="0">
                          <a:effectLst/>
                        </a:rPr>
                        <a:t>u</a:t>
                      </a:r>
                      <a:r>
                        <a:rPr lang="lt-LT" sz="1400" dirty="0">
                          <a:effectLst/>
                        </a:rPr>
                        <a:t>s</a:t>
                      </a:r>
                      <a:r>
                        <a:rPr lang="lt-LT" sz="1400" spc="-5" dirty="0">
                          <a:effectLst/>
                        </a:rPr>
                        <a:t>r</a:t>
                      </a:r>
                      <a:r>
                        <a:rPr lang="lt-LT" sz="1400" spc="-10" dirty="0">
                          <a:effectLst/>
                        </a:rPr>
                        <a:t>y</a:t>
                      </a:r>
                      <a:r>
                        <a:rPr lang="lt-LT" sz="1400" dirty="0">
                          <a:effectLst/>
                        </a:rPr>
                        <a:t>č</a:t>
                      </a:r>
                      <a:r>
                        <a:rPr lang="lt-LT" sz="1400" spc="5" dirty="0">
                          <a:effectLst/>
                        </a:rPr>
                        <a:t>i</a:t>
                      </a:r>
                      <a:r>
                        <a:rPr lang="lt-LT" sz="1400" spc="-20" dirty="0">
                          <a:effectLst/>
                        </a:rPr>
                        <a:t>a</a:t>
                      </a:r>
                      <a:r>
                        <a:rPr lang="lt-LT" sz="1400" spc="5" dirty="0">
                          <a:effectLst/>
                        </a:rPr>
                        <a:t>i</a:t>
                      </a:r>
                      <a:r>
                        <a:rPr lang="lt-LT" sz="1400" dirty="0">
                          <a:effectLst/>
                        </a:rPr>
                        <a:t>s)</a:t>
                      </a:r>
                      <a:r>
                        <a:rPr lang="lt-LT" sz="1400" spc="-5" dirty="0">
                          <a:effectLst/>
                        </a:rPr>
                        <a:t> </a:t>
                      </a:r>
                      <a:r>
                        <a:rPr lang="lt-LT" sz="1400" dirty="0">
                          <a:effectLst/>
                        </a:rPr>
                        <a:t>ne s</a:t>
                      </a:r>
                      <a:r>
                        <a:rPr lang="lt-LT" sz="1400" spc="-15" dirty="0">
                          <a:effectLst/>
                        </a:rPr>
                        <a:t>e</a:t>
                      </a:r>
                      <a:r>
                        <a:rPr lang="lt-LT" sz="1400" spc="-25" dirty="0">
                          <a:effectLst/>
                        </a:rPr>
                        <a:t>z</a:t>
                      </a:r>
                      <a:r>
                        <a:rPr lang="lt-LT" sz="1400" spc="-5" dirty="0">
                          <a:effectLst/>
                        </a:rPr>
                        <a:t>o</a:t>
                      </a:r>
                      <a:r>
                        <a:rPr lang="lt-LT" sz="1400" dirty="0">
                          <a:effectLst/>
                        </a:rPr>
                        <a:t>no</a:t>
                      </a:r>
                      <a:r>
                        <a:rPr lang="lt-LT" sz="1400" spc="-5" dirty="0">
                          <a:effectLst/>
                        </a:rPr>
                        <a:t> </a:t>
                      </a:r>
                      <a:r>
                        <a:rPr lang="lt-LT" sz="1400" spc="5" dirty="0">
                          <a:effectLst/>
                        </a:rPr>
                        <a:t>m</a:t>
                      </a:r>
                      <a:r>
                        <a:rPr lang="lt-LT" sz="1400" spc="-15" dirty="0">
                          <a:effectLst/>
                        </a:rPr>
                        <a:t>e</a:t>
                      </a:r>
                      <a:r>
                        <a:rPr lang="lt-LT" sz="1400" spc="5" dirty="0">
                          <a:effectLst/>
                        </a:rPr>
                        <a:t>t</a:t>
                      </a:r>
                      <a:r>
                        <a:rPr lang="lt-LT" sz="1400" dirty="0">
                          <a:effectLst/>
                        </a:rPr>
                        <a:t>u,</a:t>
                      </a:r>
                      <a:r>
                        <a:rPr lang="lt-LT" sz="1400" spc="-10" dirty="0">
                          <a:effectLst/>
                        </a:rPr>
                        <a:t> </a:t>
                      </a:r>
                      <a:r>
                        <a:rPr lang="lt-LT" sz="1400" dirty="0">
                          <a:effectLst/>
                        </a:rPr>
                        <a:t>be P</a:t>
                      </a:r>
                      <a:r>
                        <a:rPr lang="lt-LT" sz="1400" spc="-10" dirty="0">
                          <a:effectLst/>
                        </a:rPr>
                        <a:t>V</a:t>
                      </a:r>
                      <a:r>
                        <a:rPr lang="lt-LT" sz="1400" dirty="0">
                          <a:effectLst/>
                        </a:rPr>
                        <a:t>M,</a:t>
                      </a:r>
                      <a:r>
                        <a:rPr lang="lt-LT" sz="1400" spc="-5" dirty="0">
                          <a:effectLst/>
                        </a:rPr>
                        <a:t> </a:t>
                      </a:r>
                      <a:r>
                        <a:rPr lang="lt-LT" sz="1400" dirty="0">
                          <a:effectLst/>
                        </a:rPr>
                        <a:t>1</a:t>
                      </a:r>
                      <a:r>
                        <a:rPr lang="lt-LT" sz="1400" spc="5" dirty="0">
                          <a:effectLst/>
                        </a:rPr>
                        <a:t> </a:t>
                      </a:r>
                      <a:r>
                        <a:rPr lang="lt-LT" sz="1400" spc="-5" dirty="0" err="1">
                          <a:effectLst/>
                        </a:rPr>
                        <a:t>a</a:t>
                      </a:r>
                      <a:r>
                        <a:rPr lang="lt-LT" sz="1400" spc="-15" dirty="0" err="1">
                          <a:effectLst/>
                        </a:rPr>
                        <a:t>s</a:t>
                      </a:r>
                      <a:r>
                        <a:rPr lang="lt-LT" sz="1400" spc="5" dirty="0" err="1">
                          <a:effectLst/>
                        </a:rPr>
                        <a:t>m</a:t>
                      </a:r>
                      <a:r>
                        <a:rPr lang="lt-LT" sz="1400" spc="-5" dirty="0">
                          <a:effectLst/>
                        </a:rPr>
                        <a:t>.</a:t>
                      </a:r>
                      <a:r>
                        <a:rPr lang="lt-LT" sz="1400" dirty="0">
                          <a:effectLst/>
                        </a:rPr>
                        <a:t>, </a:t>
                      </a:r>
                      <a:r>
                        <a:rPr lang="lt-LT" sz="1400" dirty="0" err="1">
                          <a:effectLst/>
                        </a:rPr>
                        <a:t>Eu</a:t>
                      </a:r>
                      <a:r>
                        <a:rPr lang="lt-LT" sz="1400" spc="-5" dirty="0" err="1">
                          <a:effectLst/>
                        </a:rPr>
                        <a:t>r</a:t>
                      </a:r>
                      <a:r>
                        <a:rPr lang="lt-LT" sz="1400" dirty="0">
                          <a:effectLst/>
                        </a:rPr>
                        <a:t>/n</a:t>
                      </a:r>
                      <a:r>
                        <a:rPr lang="lt-LT" sz="1400" spc="-5" dirty="0">
                          <a:effectLst/>
                        </a:rPr>
                        <a:t>a</a:t>
                      </a:r>
                      <a:r>
                        <a:rPr lang="lt-LT" sz="1400" spc="-15" dirty="0">
                          <a:effectLst/>
                        </a:rPr>
                        <a:t>k</a:t>
                      </a:r>
                      <a:r>
                        <a:rPr lang="lt-LT" sz="1400" spc="5" dirty="0">
                          <a:effectLst/>
                        </a:rPr>
                        <a:t>t</a:t>
                      </a:r>
                      <a:r>
                        <a:rPr lang="lt-LT" sz="1400" dirty="0">
                          <a:effectLst/>
                        </a:rPr>
                        <a:t>į</a:t>
                      </a:r>
                      <a:endParaRPr lang="lt-L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900"/>
                        </a:lnSpc>
                        <a:spcBef>
                          <a:spcPts val="45"/>
                        </a:spcBef>
                        <a:spcAft>
                          <a:spcPts val="0"/>
                        </a:spcAft>
                      </a:pPr>
                      <a:r>
                        <a:rPr lang="lt-LT" sz="1400" dirty="0">
                          <a:effectLst/>
                        </a:rPr>
                        <a:t> </a:t>
                      </a:r>
                    </a:p>
                    <a:p>
                      <a:pPr>
                        <a:lnSpc>
                          <a:spcPts val="1000"/>
                        </a:lnSpc>
                        <a:spcAft>
                          <a:spcPts val="0"/>
                        </a:spcAft>
                      </a:pPr>
                      <a:r>
                        <a:rPr lang="lt-LT" sz="1400" dirty="0">
                          <a:effectLst/>
                        </a:rPr>
                        <a:t> </a:t>
                      </a:r>
                    </a:p>
                    <a:p>
                      <a:pPr marL="124460" marR="126365" indent="15875" algn="ctr">
                        <a:lnSpc>
                          <a:spcPct val="99000"/>
                        </a:lnSpc>
                        <a:spcAft>
                          <a:spcPts val="0"/>
                        </a:spcAft>
                      </a:pPr>
                      <a:r>
                        <a:rPr lang="lt-LT" sz="1400" spc="-5" dirty="0">
                          <a:effectLst/>
                        </a:rPr>
                        <a:t>A</a:t>
                      </a:r>
                      <a:r>
                        <a:rPr lang="lt-LT" sz="1400" dirty="0">
                          <a:effectLst/>
                        </a:rPr>
                        <a:t>pg</a:t>
                      </a:r>
                      <a:r>
                        <a:rPr lang="lt-LT" sz="1400" spc="5" dirty="0">
                          <a:effectLst/>
                        </a:rPr>
                        <a:t>y</a:t>
                      </a:r>
                      <a:r>
                        <a:rPr lang="lt-LT" sz="1400" spc="-5" dirty="0">
                          <a:effectLst/>
                        </a:rPr>
                        <a:t>ve</a:t>
                      </a:r>
                      <a:r>
                        <a:rPr lang="lt-LT" sz="1400" dirty="0">
                          <a:effectLst/>
                        </a:rPr>
                        <a:t>n</a:t>
                      </a:r>
                      <a:r>
                        <a:rPr lang="lt-LT" sz="1400" spc="-5" dirty="0">
                          <a:effectLst/>
                        </a:rPr>
                        <a:t>d</a:t>
                      </a:r>
                      <a:r>
                        <a:rPr lang="lt-LT" sz="1400" spc="5" dirty="0">
                          <a:effectLst/>
                        </a:rPr>
                        <a:t>i</a:t>
                      </a:r>
                      <a:r>
                        <a:rPr lang="lt-LT" sz="1400" spc="-15" dirty="0">
                          <a:effectLst/>
                        </a:rPr>
                        <a:t>n</a:t>
                      </a:r>
                      <a:r>
                        <a:rPr lang="lt-LT" sz="1400" spc="-5" dirty="0">
                          <a:effectLst/>
                        </a:rPr>
                        <a:t>i</a:t>
                      </a:r>
                      <a:r>
                        <a:rPr lang="lt-LT" sz="1400" spc="5" dirty="0">
                          <a:effectLst/>
                        </a:rPr>
                        <a:t>m</a:t>
                      </a:r>
                      <a:r>
                        <a:rPr lang="lt-LT" sz="1400" spc="-5" dirty="0">
                          <a:effectLst/>
                        </a:rPr>
                        <a:t>a</a:t>
                      </a:r>
                      <a:r>
                        <a:rPr lang="lt-LT" sz="1400" dirty="0">
                          <a:effectLst/>
                        </a:rPr>
                        <a:t>s </a:t>
                      </a:r>
                      <a:r>
                        <a:rPr lang="lt-LT" sz="1400" spc="-5" dirty="0">
                          <a:effectLst/>
                        </a:rPr>
                        <a:t>(</a:t>
                      </a:r>
                      <a:r>
                        <a:rPr lang="lt-LT" sz="1400" dirty="0">
                          <a:effectLst/>
                        </a:rPr>
                        <a:t>su</a:t>
                      </a:r>
                      <a:r>
                        <a:rPr lang="lt-LT" sz="1400" spc="-5" dirty="0">
                          <a:effectLst/>
                        </a:rPr>
                        <a:t> </a:t>
                      </a:r>
                      <a:r>
                        <a:rPr lang="lt-LT" sz="1400" dirty="0">
                          <a:effectLst/>
                        </a:rPr>
                        <a:t>p</a:t>
                      </a:r>
                      <a:r>
                        <a:rPr lang="lt-LT" sz="1400" spc="-5" dirty="0">
                          <a:effectLst/>
                        </a:rPr>
                        <a:t>u</a:t>
                      </a:r>
                      <a:r>
                        <a:rPr lang="lt-LT" sz="1400" dirty="0">
                          <a:effectLst/>
                        </a:rPr>
                        <a:t>s</a:t>
                      </a:r>
                      <a:r>
                        <a:rPr lang="lt-LT" sz="1400" spc="-5" dirty="0">
                          <a:effectLst/>
                        </a:rPr>
                        <a:t>r</a:t>
                      </a:r>
                      <a:r>
                        <a:rPr lang="lt-LT" sz="1400" spc="-10" dirty="0">
                          <a:effectLst/>
                        </a:rPr>
                        <a:t>y</a:t>
                      </a:r>
                      <a:r>
                        <a:rPr lang="lt-LT" sz="1400" dirty="0">
                          <a:effectLst/>
                        </a:rPr>
                        <a:t>č</a:t>
                      </a:r>
                      <a:r>
                        <a:rPr lang="lt-LT" sz="1400" spc="5" dirty="0">
                          <a:effectLst/>
                        </a:rPr>
                        <a:t>i</a:t>
                      </a:r>
                      <a:r>
                        <a:rPr lang="lt-LT" sz="1400" spc="-20" dirty="0">
                          <a:effectLst/>
                        </a:rPr>
                        <a:t>a</a:t>
                      </a:r>
                      <a:r>
                        <a:rPr lang="lt-LT" sz="1400" spc="5" dirty="0">
                          <a:effectLst/>
                        </a:rPr>
                        <a:t>i</a:t>
                      </a:r>
                      <a:r>
                        <a:rPr lang="lt-LT" sz="1400" dirty="0">
                          <a:effectLst/>
                        </a:rPr>
                        <a:t>s) s</a:t>
                      </a:r>
                      <a:r>
                        <a:rPr lang="lt-LT" sz="1400" spc="-15" dirty="0">
                          <a:effectLst/>
                        </a:rPr>
                        <a:t>e</a:t>
                      </a:r>
                      <a:r>
                        <a:rPr lang="lt-LT" sz="1400" spc="-25" dirty="0">
                          <a:effectLst/>
                        </a:rPr>
                        <a:t>z</a:t>
                      </a:r>
                      <a:r>
                        <a:rPr lang="lt-LT" sz="1400" spc="-5" dirty="0">
                          <a:effectLst/>
                        </a:rPr>
                        <a:t>o</a:t>
                      </a:r>
                      <a:r>
                        <a:rPr lang="lt-LT" sz="1400" dirty="0">
                          <a:effectLst/>
                        </a:rPr>
                        <a:t>n</a:t>
                      </a:r>
                      <a:r>
                        <a:rPr lang="lt-LT" sz="1400" spc="-5" dirty="0">
                          <a:effectLst/>
                        </a:rPr>
                        <a:t>o</a:t>
                      </a:r>
                      <a:r>
                        <a:rPr lang="lt-LT" sz="1400" dirty="0">
                          <a:effectLst/>
                        </a:rPr>
                        <a:t>*</a:t>
                      </a:r>
                      <a:r>
                        <a:rPr lang="lt-LT" sz="1400" spc="5" dirty="0">
                          <a:effectLst/>
                        </a:rPr>
                        <a:t> m</a:t>
                      </a:r>
                      <a:r>
                        <a:rPr lang="lt-LT" sz="1400" spc="-15" dirty="0">
                          <a:effectLst/>
                        </a:rPr>
                        <a:t>e</a:t>
                      </a:r>
                      <a:r>
                        <a:rPr lang="lt-LT" sz="1400" spc="5" dirty="0">
                          <a:effectLst/>
                        </a:rPr>
                        <a:t>t</a:t>
                      </a:r>
                      <a:r>
                        <a:rPr lang="lt-LT" sz="1400" spc="-15" dirty="0">
                          <a:effectLst/>
                        </a:rPr>
                        <a:t>u</a:t>
                      </a:r>
                      <a:r>
                        <a:rPr lang="lt-LT" sz="1400" dirty="0">
                          <a:effectLst/>
                        </a:rPr>
                        <a:t>,</a:t>
                      </a:r>
                      <a:r>
                        <a:rPr lang="lt-LT" sz="1400" spc="5" dirty="0">
                          <a:effectLst/>
                        </a:rPr>
                        <a:t> </a:t>
                      </a:r>
                      <a:r>
                        <a:rPr lang="lt-LT" sz="1400" dirty="0">
                          <a:effectLst/>
                        </a:rPr>
                        <a:t>be P</a:t>
                      </a:r>
                      <a:r>
                        <a:rPr lang="lt-LT" sz="1400" spc="-10" dirty="0">
                          <a:effectLst/>
                        </a:rPr>
                        <a:t>V</a:t>
                      </a:r>
                      <a:r>
                        <a:rPr lang="lt-LT" sz="1400" dirty="0">
                          <a:effectLst/>
                        </a:rPr>
                        <a:t>M,</a:t>
                      </a:r>
                      <a:r>
                        <a:rPr lang="lt-LT" sz="1400" spc="-5" dirty="0">
                          <a:effectLst/>
                        </a:rPr>
                        <a:t> </a:t>
                      </a:r>
                      <a:r>
                        <a:rPr lang="lt-LT" sz="1400" dirty="0">
                          <a:effectLst/>
                        </a:rPr>
                        <a:t>1</a:t>
                      </a:r>
                      <a:r>
                        <a:rPr lang="lt-LT" sz="1400" spc="5" dirty="0">
                          <a:effectLst/>
                        </a:rPr>
                        <a:t> </a:t>
                      </a:r>
                      <a:r>
                        <a:rPr lang="lt-LT" sz="1400" spc="-5" dirty="0" err="1">
                          <a:effectLst/>
                        </a:rPr>
                        <a:t>a</a:t>
                      </a:r>
                      <a:r>
                        <a:rPr lang="lt-LT" sz="1400" spc="-15" dirty="0" err="1">
                          <a:effectLst/>
                        </a:rPr>
                        <a:t>s</a:t>
                      </a:r>
                      <a:r>
                        <a:rPr lang="lt-LT" sz="1400" spc="5" dirty="0" err="1">
                          <a:effectLst/>
                        </a:rPr>
                        <a:t>m</a:t>
                      </a:r>
                      <a:r>
                        <a:rPr lang="lt-LT" sz="1400" spc="-5" dirty="0">
                          <a:effectLst/>
                        </a:rPr>
                        <a:t>.</a:t>
                      </a:r>
                      <a:r>
                        <a:rPr lang="lt-LT" sz="1400" dirty="0">
                          <a:effectLst/>
                        </a:rPr>
                        <a:t>, </a:t>
                      </a:r>
                      <a:r>
                        <a:rPr lang="lt-LT" sz="1400" dirty="0" err="1">
                          <a:effectLst/>
                        </a:rPr>
                        <a:t>Eu</a:t>
                      </a:r>
                      <a:r>
                        <a:rPr lang="lt-LT" sz="1400" spc="-5" dirty="0" err="1">
                          <a:effectLst/>
                        </a:rPr>
                        <a:t>r</a:t>
                      </a:r>
                      <a:r>
                        <a:rPr lang="lt-LT" sz="1400" dirty="0">
                          <a:effectLst/>
                        </a:rPr>
                        <a:t>/n</a:t>
                      </a:r>
                      <a:r>
                        <a:rPr lang="lt-LT" sz="1400" spc="-5" dirty="0">
                          <a:effectLst/>
                        </a:rPr>
                        <a:t>a</a:t>
                      </a:r>
                      <a:r>
                        <a:rPr lang="lt-LT" sz="1400" spc="-15" dirty="0">
                          <a:effectLst/>
                        </a:rPr>
                        <a:t>k</a:t>
                      </a:r>
                      <a:r>
                        <a:rPr lang="lt-LT" sz="1400" spc="5" dirty="0">
                          <a:effectLst/>
                        </a:rPr>
                        <a:t>t</a:t>
                      </a:r>
                      <a:r>
                        <a:rPr lang="lt-LT" sz="1400" dirty="0">
                          <a:effectLst/>
                        </a:rPr>
                        <a:t>į</a:t>
                      </a:r>
                      <a:endParaRPr lang="lt-L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900"/>
                        </a:lnSpc>
                        <a:spcBef>
                          <a:spcPts val="45"/>
                        </a:spcBef>
                        <a:spcAft>
                          <a:spcPts val="0"/>
                        </a:spcAft>
                      </a:pPr>
                      <a:r>
                        <a:rPr lang="lt-LT" sz="1400">
                          <a:effectLst/>
                        </a:rPr>
                        <a:t> </a:t>
                      </a:r>
                    </a:p>
                    <a:p>
                      <a:pPr>
                        <a:lnSpc>
                          <a:spcPts val="1000"/>
                        </a:lnSpc>
                        <a:spcAft>
                          <a:spcPts val="0"/>
                        </a:spcAft>
                      </a:pPr>
                      <a:r>
                        <a:rPr lang="lt-LT" sz="1400">
                          <a:effectLst/>
                        </a:rPr>
                        <a:t> </a:t>
                      </a:r>
                    </a:p>
                    <a:p>
                      <a:pPr marL="92075" marR="92075" indent="12065" algn="ctr">
                        <a:lnSpc>
                          <a:spcPct val="99000"/>
                        </a:lnSpc>
                        <a:spcAft>
                          <a:spcPts val="0"/>
                        </a:spcAft>
                      </a:pPr>
                      <a:r>
                        <a:rPr lang="lt-LT" sz="1400" spc="-5">
                          <a:effectLst/>
                        </a:rPr>
                        <a:t>A</a:t>
                      </a:r>
                      <a:r>
                        <a:rPr lang="lt-LT" sz="1400">
                          <a:effectLst/>
                        </a:rPr>
                        <a:t>pg</a:t>
                      </a:r>
                      <a:r>
                        <a:rPr lang="lt-LT" sz="1400" spc="5">
                          <a:effectLst/>
                        </a:rPr>
                        <a:t>y</a:t>
                      </a:r>
                      <a:r>
                        <a:rPr lang="lt-LT" sz="1400" spc="-5">
                          <a:effectLst/>
                        </a:rPr>
                        <a:t>ve</a:t>
                      </a:r>
                      <a:r>
                        <a:rPr lang="lt-LT" sz="1400">
                          <a:effectLst/>
                        </a:rPr>
                        <a:t>n</a:t>
                      </a:r>
                      <a:r>
                        <a:rPr lang="lt-LT" sz="1400" spc="-5">
                          <a:effectLst/>
                        </a:rPr>
                        <a:t>d</a:t>
                      </a:r>
                      <a:r>
                        <a:rPr lang="lt-LT" sz="1400" spc="5">
                          <a:effectLst/>
                        </a:rPr>
                        <a:t>i</a:t>
                      </a:r>
                      <a:r>
                        <a:rPr lang="lt-LT" sz="1400" spc="-15">
                          <a:effectLst/>
                        </a:rPr>
                        <a:t>n</a:t>
                      </a:r>
                      <a:r>
                        <a:rPr lang="lt-LT" sz="1400" spc="-5">
                          <a:effectLst/>
                        </a:rPr>
                        <a:t>i</a:t>
                      </a:r>
                      <a:r>
                        <a:rPr lang="lt-LT" sz="1400" spc="5">
                          <a:effectLst/>
                        </a:rPr>
                        <a:t>m</a:t>
                      </a:r>
                      <a:r>
                        <a:rPr lang="lt-LT" sz="1400" spc="-5">
                          <a:effectLst/>
                        </a:rPr>
                        <a:t>a</a:t>
                      </a:r>
                      <a:r>
                        <a:rPr lang="lt-LT" sz="1400">
                          <a:effectLst/>
                        </a:rPr>
                        <a:t>s </a:t>
                      </a:r>
                      <a:r>
                        <a:rPr lang="lt-LT" sz="1400" spc="-5">
                          <a:effectLst/>
                        </a:rPr>
                        <a:t>(</a:t>
                      </a:r>
                      <a:r>
                        <a:rPr lang="lt-LT" sz="1400">
                          <a:effectLst/>
                        </a:rPr>
                        <a:t>su</a:t>
                      </a:r>
                      <a:r>
                        <a:rPr lang="lt-LT" sz="1400" spc="-5">
                          <a:effectLst/>
                        </a:rPr>
                        <a:t> </a:t>
                      </a:r>
                      <a:r>
                        <a:rPr lang="lt-LT" sz="1400">
                          <a:effectLst/>
                        </a:rPr>
                        <a:t>p</a:t>
                      </a:r>
                      <a:r>
                        <a:rPr lang="lt-LT" sz="1400" spc="-5">
                          <a:effectLst/>
                        </a:rPr>
                        <a:t>u</a:t>
                      </a:r>
                      <a:r>
                        <a:rPr lang="lt-LT" sz="1400">
                          <a:effectLst/>
                        </a:rPr>
                        <a:t>s</a:t>
                      </a:r>
                      <a:r>
                        <a:rPr lang="lt-LT" sz="1400" spc="-5">
                          <a:effectLst/>
                        </a:rPr>
                        <a:t>r</a:t>
                      </a:r>
                      <a:r>
                        <a:rPr lang="lt-LT" sz="1400" spc="-10">
                          <a:effectLst/>
                        </a:rPr>
                        <a:t>y</a:t>
                      </a:r>
                      <a:r>
                        <a:rPr lang="lt-LT" sz="1400">
                          <a:effectLst/>
                        </a:rPr>
                        <a:t>č</a:t>
                      </a:r>
                      <a:r>
                        <a:rPr lang="lt-LT" sz="1400" spc="5">
                          <a:effectLst/>
                        </a:rPr>
                        <a:t>i</a:t>
                      </a:r>
                      <a:r>
                        <a:rPr lang="lt-LT" sz="1400" spc="-20">
                          <a:effectLst/>
                        </a:rPr>
                        <a:t>a</a:t>
                      </a:r>
                      <a:r>
                        <a:rPr lang="lt-LT" sz="1400" spc="5">
                          <a:effectLst/>
                        </a:rPr>
                        <a:t>i</a:t>
                      </a:r>
                      <a:r>
                        <a:rPr lang="lt-LT" sz="1400">
                          <a:effectLst/>
                        </a:rPr>
                        <a:t>s)</a:t>
                      </a:r>
                      <a:r>
                        <a:rPr lang="lt-LT" sz="1400" spc="-5">
                          <a:effectLst/>
                        </a:rPr>
                        <a:t> </a:t>
                      </a:r>
                      <a:r>
                        <a:rPr lang="lt-LT" sz="1400">
                          <a:effectLst/>
                        </a:rPr>
                        <a:t>ne s</a:t>
                      </a:r>
                      <a:r>
                        <a:rPr lang="lt-LT" sz="1400" spc="-15">
                          <a:effectLst/>
                        </a:rPr>
                        <a:t>e</a:t>
                      </a:r>
                      <a:r>
                        <a:rPr lang="lt-LT" sz="1400" spc="-25">
                          <a:effectLst/>
                        </a:rPr>
                        <a:t>z</a:t>
                      </a:r>
                      <a:r>
                        <a:rPr lang="lt-LT" sz="1400" spc="-5">
                          <a:effectLst/>
                        </a:rPr>
                        <a:t>o</a:t>
                      </a:r>
                      <a:r>
                        <a:rPr lang="lt-LT" sz="1400">
                          <a:effectLst/>
                        </a:rPr>
                        <a:t>no</a:t>
                      </a:r>
                      <a:r>
                        <a:rPr lang="lt-LT" sz="1400" spc="-5">
                          <a:effectLst/>
                        </a:rPr>
                        <a:t> </a:t>
                      </a:r>
                      <a:r>
                        <a:rPr lang="lt-LT" sz="1400" spc="5">
                          <a:effectLst/>
                        </a:rPr>
                        <a:t>m</a:t>
                      </a:r>
                      <a:r>
                        <a:rPr lang="lt-LT" sz="1400" spc="-15">
                          <a:effectLst/>
                        </a:rPr>
                        <a:t>e</a:t>
                      </a:r>
                      <a:r>
                        <a:rPr lang="lt-LT" sz="1400" spc="5">
                          <a:effectLst/>
                        </a:rPr>
                        <a:t>t</a:t>
                      </a:r>
                      <a:r>
                        <a:rPr lang="lt-LT" sz="1400">
                          <a:effectLst/>
                        </a:rPr>
                        <a:t>u,</a:t>
                      </a:r>
                      <a:r>
                        <a:rPr lang="lt-LT" sz="1400" spc="-10">
                          <a:effectLst/>
                        </a:rPr>
                        <a:t> </a:t>
                      </a:r>
                      <a:r>
                        <a:rPr lang="lt-LT" sz="1400">
                          <a:effectLst/>
                        </a:rPr>
                        <a:t>su P</a:t>
                      </a:r>
                      <a:r>
                        <a:rPr lang="lt-LT" sz="1400" spc="-10">
                          <a:effectLst/>
                        </a:rPr>
                        <a:t>V</a:t>
                      </a:r>
                      <a:r>
                        <a:rPr lang="lt-LT" sz="1400">
                          <a:effectLst/>
                        </a:rPr>
                        <a:t>M,</a:t>
                      </a:r>
                      <a:r>
                        <a:rPr lang="lt-LT" sz="1400" spc="-5">
                          <a:effectLst/>
                        </a:rPr>
                        <a:t> </a:t>
                      </a:r>
                      <a:r>
                        <a:rPr lang="lt-LT" sz="1400">
                          <a:effectLst/>
                        </a:rPr>
                        <a:t>1</a:t>
                      </a:r>
                      <a:r>
                        <a:rPr lang="lt-LT" sz="1400" spc="5">
                          <a:effectLst/>
                        </a:rPr>
                        <a:t> </a:t>
                      </a:r>
                      <a:r>
                        <a:rPr lang="lt-LT" sz="1400" spc="-5">
                          <a:effectLst/>
                        </a:rPr>
                        <a:t>a</a:t>
                      </a:r>
                      <a:r>
                        <a:rPr lang="lt-LT" sz="1400" spc="-15">
                          <a:effectLst/>
                        </a:rPr>
                        <a:t>s</a:t>
                      </a:r>
                      <a:r>
                        <a:rPr lang="lt-LT" sz="1400" spc="5">
                          <a:effectLst/>
                        </a:rPr>
                        <a:t>m</a:t>
                      </a:r>
                      <a:r>
                        <a:rPr lang="lt-LT" sz="1400" spc="-5">
                          <a:effectLst/>
                        </a:rPr>
                        <a:t>.</a:t>
                      </a:r>
                      <a:r>
                        <a:rPr lang="lt-LT" sz="1400">
                          <a:effectLst/>
                        </a:rPr>
                        <a:t>, Eu</a:t>
                      </a:r>
                      <a:r>
                        <a:rPr lang="lt-LT" sz="1400" spc="-5">
                          <a:effectLst/>
                        </a:rPr>
                        <a:t>r</a:t>
                      </a:r>
                      <a:r>
                        <a:rPr lang="lt-LT" sz="1400">
                          <a:effectLst/>
                        </a:rPr>
                        <a:t>/n</a:t>
                      </a:r>
                      <a:r>
                        <a:rPr lang="lt-LT" sz="1400" spc="-5">
                          <a:effectLst/>
                        </a:rPr>
                        <a:t>a</a:t>
                      </a:r>
                      <a:r>
                        <a:rPr lang="lt-LT" sz="1400" spc="-15">
                          <a:effectLst/>
                        </a:rPr>
                        <a:t>k</a:t>
                      </a:r>
                      <a:r>
                        <a:rPr lang="lt-LT" sz="1400" spc="5">
                          <a:effectLst/>
                        </a:rPr>
                        <a:t>t</a:t>
                      </a:r>
                      <a:r>
                        <a:rPr lang="lt-LT" sz="1400">
                          <a:effectLst/>
                        </a:rPr>
                        <a:t>į</a:t>
                      </a:r>
                      <a:endParaRPr lang="lt-LT"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900"/>
                        </a:lnSpc>
                        <a:spcBef>
                          <a:spcPts val="45"/>
                        </a:spcBef>
                        <a:spcAft>
                          <a:spcPts val="0"/>
                        </a:spcAft>
                      </a:pPr>
                      <a:r>
                        <a:rPr lang="lt-LT" sz="1400">
                          <a:effectLst/>
                        </a:rPr>
                        <a:t> </a:t>
                      </a:r>
                    </a:p>
                    <a:p>
                      <a:pPr>
                        <a:lnSpc>
                          <a:spcPts val="1000"/>
                        </a:lnSpc>
                        <a:spcAft>
                          <a:spcPts val="0"/>
                        </a:spcAft>
                      </a:pPr>
                      <a:r>
                        <a:rPr lang="lt-LT" sz="1400">
                          <a:effectLst/>
                        </a:rPr>
                        <a:t> </a:t>
                      </a:r>
                    </a:p>
                    <a:p>
                      <a:pPr marL="132080" marR="136525" indent="13970" algn="ctr">
                        <a:lnSpc>
                          <a:spcPct val="99000"/>
                        </a:lnSpc>
                        <a:spcAft>
                          <a:spcPts val="0"/>
                        </a:spcAft>
                      </a:pPr>
                      <a:r>
                        <a:rPr lang="lt-LT" sz="1400" spc="-5">
                          <a:effectLst/>
                        </a:rPr>
                        <a:t>A</a:t>
                      </a:r>
                      <a:r>
                        <a:rPr lang="lt-LT" sz="1400">
                          <a:effectLst/>
                        </a:rPr>
                        <a:t>pg</a:t>
                      </a:r>
                      <a:r>
                        <a:rPr lang="lt-LT" sz="1400" spc="5">
                          <a:effectLst/>
                        </a:rPr>
                        <a:t>y</a:t>
                      </a:r>
                      <a:r>
                        <a:rPr lang="lt-LT" sz="1400" spc="-5">
                          <a:effectLst/>
                        </a:rPr>
                        <a:t>ve</a:t>
                      </a:r>
                      <a:r>
                        <a:rPr lang="lt-LT" sz="1400">
                          <a:effectLst/>
                        </a:rPr>
                        <a:t>n</a:t>
                      </a:r>
                      <a:r>
                        <a:rPr lang="lt-LT" sz="1400" spc="-5">
                          <a:effectLst/>
                        </a:rPr>
                        <a:t>d</a:t>
                      </a:r>
                      <a:r>
                        <a:rPr lang="lt-LT" sz="1400" spc="5">
                          <a:effectLst/>
                        </a:rPr>
                        <a:t>i</a:t>
                      </a:r>
                      <a:r>
                        <a:rPr lang="lt-LT" sz="1400" spc="-15">
                          <a:effectLst/>
                        </a:rPr>
                        <a:t>n</a:t>
                      </a:r>
                      <a:r>
                        <a:rPr lang="lt-LT" sz="1400" spc="-5">
                          <a:effectLst/>
                        </a:rPr>
                        <a:t>i</a:t>
                      </a:r>
                      <a:r>
                        <a:rPr lang="lt-LT" sz="1400" spc="5">
                          <a:effectLst/>
                        </a:rPr>
                        <a:t>m</a:t>
                      </a:r>
                      <a:r>
                        <a:rPr lang="lt-LT" sz="1400" spc="-5">
                          <a:effectLst/>
                        </a:rPr>
                        <a:t>a</a:t>
                      </a:r>
                      <a:r>
                        <a:rPr lang="lt-LT" sz="1400">
                          <a:effectLst/>
                        </a:rPr>
                        <a:t>s </a:t>
                      </a:r>
                      <a:r>
                        <a:rPr lang="lt-LT" sz="1400" spc="-5">
                          <a:effectLst/>
                        </a:rPr>
                        <a:t>(</a:t>
                      </a:r>
                      <a:r>
                        <a:rPr lang="lt-LT" sz="1400">
                          <a:effectLst/>
                        </a:rPr>
                        <a:t>su</a:t>
                      </a:r>
                      <a:r>
                        <a:rPr lang="lt-LT" sz="1400" spc="-5">
                          <a:effectLst/>
                        </a:rPr>
                        <a:t> </a:t>
                      </a:r>
                      <a:r>
                        <a:rPr lang="lt-LT" sz="1400">
                          <a:effectLst/>
                        </a:rPr>
                        <a:t>p</a:t>
                      </a:r>
                      <a:r>
                        <a:rPr lang="lt-LT" sz="1400" spc="-5">
                          <a:effectLst/>
                        </a:rPr>
                        <a:t>u</a:t>
                      </a:r>
                      <a:r>
                        <a:rPr lang="lt-LT" sz="1400">
                          <a:effectLst/>
                        </a:rPr>
                        <a:t>s</a:t>
                      </a:r>
                      <a:r>
                        <a:rPr lang="lt-LT" sz="1400" spc="-5">
                          <a:effectLst/>
                        </a:rPr>
                        <a:t>r</a:t>
                      </a:r>
                      <a:r>
                        <a:rPr lang="lt-LT" sz="1400" spc="-10">
                          <a:effectLst/>
                        </a:rPr>
                        <a:t>y</a:t>
                      </a:r>
                      <a:r>
                        <a:rPr lang="lt-LT" sz="1400">
                          <a:effectLst/>
                        </a:rPr>
                        <a:t>č</a:t>
                      </a:r>
                      <a:r>
                        <a:rPr lang="lt-LT" sz="1400" spc="5">
                          <a:effectLst/>
                        </a:rPr>
                        <a:t>i</a:t>
                      </a:r>
                      <a:r>
                        <a:rPr lang="lt-LT" sz="1400" spc="-20">
                          <a:effectLst/>
                        </a:rPr>
                        <a:t>a</a:t>
                      </a:r>
                      <a:r>
                        <a:rPr lang="lt-LT" sz="1400" spc="5">
                          <a:effectLst/>
                        </a:rPr>
                        <a:t>i</a:t>
                      </a:r>
                      <a:r>
                        <a:rPr lang="lt-LT" sz="1400">
                          <a:effectLst/>
                        </a:rPr>
                        <a:t>s) s</a:t>
                      </a:r>
                      <a:r>
                        <a:rPr lang="lt-LT" sz="1400" spc="-15">
                          <a:effectLst/>
                        </a:rPr>
                        <a:t>e</a:t>
                      </a:r>
                      <a:r>
                        <a:rPr lang="lt-LT" sz="1400" spc="-25">
                          <a:effectLst/>
                        </a:rPr>
                        <a:t>z</a:t>
                      </a:r>
                      <a:r>
                        <a:rPr lang="lt-LT" sz="1400" spc="-5">
                          <a:effectLst/>
                        </a:rPr>
                        <a:t>o</a:t>
                      </a:r>
                      <a:r>
                        <a:rPr lang="lt-LT" sz="1400">
                          <a:effectLst/>
                        </a:rPr>
                        <a:t>n</a:t>
                      </a:r>
                      <a:r>
                        <a:rPr lang="lt-LT" sz="1400" spc="-5">
                          <a:effectLst/>
                        </a:rPr>
                        <a:t>o</a:t>
                      </a:r>
                      <a:r>
                        <a:rPr lang="lt-LT" sz="1400">
                          <a:effectLst/>
                        </a:rPr>
                        <a:t>*</a:t>
                      </a:r>
                      <a:r>
                        <a:rPr lang="lt-LT" sz="1400" spc="5">
                          <a:effectLst/>
                        </a:rPr>
                        <a:t> m</a:t>
                      </a:r>
                      <a:r>
                        <a:rPr lang="lt-LT" sz="1400" spc="-15">
                          <a:effectLst/>
                        </a:rPr>
                        <a:t>e</a:t>
                      </a:r>
                      <a:r>
                        <a:rPr lang="lt-LT" sz="1400" spc="5">
                          <a:effectLst/>
                        </a:rPr>
                        <a:t>t</a:t>
                      </a:r>
                      <a:r>
                        <a:rPr lang="lt-LT" sz="1400" spc="-15">
                          <a:effectLst/>
                        </a:rPr>
                        <a:t>u</a:t>
                      </a:r>
                      <a:r>
                        <a:rPr lang="lt-LT" sz="1400">
                          <a:effectLst/>
                        </a:rPr>
                        <a:t>,</a:t>
                      </a:r>
                      <a:r>
                        <a:rPr lang="lt-LT" sz="1400" spc="5">
                          <a:effectLst/>
                        </a:rPr>
                        <a:t> </a:t>
                      </a:r>
                      <a:r>
                        <a:rPr lang="lt-LT" sz="1400">
                          <a:effectLst/>
                        </a:rPr>
                        <a:t>su P</a:t>
                      </a:r>
                      <a:r>
                        <a:rPr lang="lt-LT" sz="1400" spc="-10">
                          <a:effectLst/>
                        </a:rPr>
                        <a:t>V</a:t>
                      </a:r>
                      <a:r>
                        <a:rPr lang="lt-LT" sz="1400">
                          <a:effectLst/>
                        </a:rPr>
                        <a:t>M,</a:t>
                      </a:r>
                      <a:r>
                        <a:rPr lang="lt-LT" sz="1400" spc="-5">
                          <a:effectLst/>
                        </a:rPr>
                        <a:t> </a:t>
                      </a:r>
                      <a:r>
                        <a:rPr lang="lt-LT" sz="1400">
                          <a:effectLst/>
                        </a:rPr>
                        <a:t>1</a:t>
                      </a:r>
                      <a:r>
                        <a:rPr lang="lt-LT" sz="1400" spc="5">
                          <a:effectLst/>
                        </a:rPr>
                        <a:t> </a:t>
                      </a:r>
                      <a:r>
                        <a:rPr lang="lt-LT" sz="1400" spc="-5">
                          <a:effectLst/>
                        </a:rPr>
                        <a:t>a</a:t>
                      </a:r>
                      <a:r>
                        <a:rPr lang="lt-LT" sz="1400" spc="-15">
                          <a:effectLst/>
                        </a:rPr>
                        <a:t>s</a:t>
                      </a:r>
                      <a:r>
                        <a:rPr lang="lt-LT" sz="1400" spc="5">
                          <a:effectLst/>
                        </a:rPr>
                        <a:t>m</a:t>
                      </a:r>
                      <a:r>
                        <a:rPr lang="lt-LT" sz="1400" spc="-5">
                          <a:effectLst/>
                        </a:rPr>
                        <a:t>.</a:t>
                      </a:r>
                      <a:r>
                        <a:rPr lang="lt-LT" sz="1400">
                          <a:effectLst/>
                        </a:rPr>
                        <a:t>, Eu</a:t>
                      </a:r>
                      <a:r>
                        <a:rPr lang="lt-LT" sz="1400" spc="-5">
                          <a:effectLst/>
                        </a:rPr>
                        <a:t>r</a:t>
                      </a:r>
                      <a:r>
                        <a:rPr lang="lt-LT" sz="1400">
                          <a:effectLst/>
                        </a:rPr>
                        <a:t>/n</a:t>
                      </a:r>
                      <a:r>
                        <a:rPr lang="lt-LT" sz="1400" spc="-5">
                          <a:effectLst/>
                        </a:rPr>
                        <a:t>a</a:t>
                      </a:r>
                      <a:r>
                        <a:rPr lang="lt-LT" sz="1400" spc="-15">
                          <a:effectLst/>
                        </a:rPr>
                        <a:t>k</a:t>
                      </a:r>
                      <a:r>
                        <a:rPr lang="lt-LT" sz="1400" spc="5">
                          <a:effectLst/>
                        </a:rPr>
                        <a:t>t</a:t>
                      </a:r>
                      <a:r>
                        <a:rPr lang="lt-LT" sz="1400">
                          <a:effectLst/>
                        </a:rPr>
                        <a:t>į</a:t>
                      </a:r>
                      <a:endParaRPr lang="lt-LT"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r>
              <a:tr h="1137092">
                <a:tc>
                  <a:txBody>
                    <a:bodyPr/>
                    <a:lstStyle/>
                    <a:p>
                      <a:pPr marL="141605" marR="137795" indent="11430" algn="ctr">
                        <a:lnSpc>
                          <a:spcPct val="107000"/>
                        </a:lnSpc>
                        <a:spcBef>
                          <a:spcPts val="25"/>
                        </a:spcBef>
                        <a:spcAft>
                          <a:spcPts val="0"/>
                        </a:spcAft>
                      </a:pPr>
                      <a:r>
                        <a:rPr lang="lt-LT" sz="1400" spc="-5" dirty="0">
                          <a:effectLst/>
                        </a:rPr>
                        <a:t>D</a:t>
                      </a:r>
                      <a:r>
                        <a:rPr lang="lt-LT" sz="1400" spc="5" dirty="0">
                          <a:effectLst/>
                        </a:rPr>
                        <a:t>i</a:t>
                      </a:r>
                      <a:r>
                        <a:rPr lang="lt-LT" sz="1400" dirty="0">
                          <a:effectLst/>
                        </a:rPr>
                        <a:t>d</a:t>
                      </a:r>
                      <a:r>
                        <a:rPr lang="lt-LT" sz="1400" spc="-10" dirty="0">
                          <a:effectLst/>
                        </a:rPr>
                        <a:t>y</a:t>
                      </a:r>
                      <a:r>
                        <a:rPr lang="lt-LT" sz="1400" dirty="0">
                          <a:effectLst/>
                        </a:rPr>
                        <a:t>sis</a:t>
                      </a:r>
                      <a:r>
                        <a:rPr lang="lt-LT" sz="1400" spc="-10" dirty="0">
                          <a:effectLst/>
                        </a:rPr>
                        <a:t> </a:t>
                      </a:r>
                      <a:r>
                        <a:rPr lang="lt-LT" sz="1400" spc="-5" dirty="0">
                          <a:effectLst/>
                        </a:rPr>
                        <a:t>m</a:t>
                      </a:r>
                      <a:r>
                        <a:rPr lang="lt-LT" sz="1400" spc="5" dirty="0">
                          <a:effectLst/>
                        </a:rPr>
                        <a:t>i</a:t>
                      </a:r>
                      <a:r>
                        <a:rPr lang="lt-LT" sz="1400" spc="-5" dirty="0">
                          <a:effectLst/>
                        </a:rPr>
                        <a:t>e</a:t>
                      </a:r>
                      <a:r>
                        <a:rPr lang="lt-LT" sz="1400" spc="-15" dirty="0">
                          <a:effectLst/>
                        </a:rPr>
                        <a:t>s</a:t>
                      </a:r>
                      <a:r>
                        <a:rPr lang="lt-LT" sz="1400" spc="-5" dirty="0">
                          <a:effectLst/>
                        </a:rPr>
                        <a:t>ta</a:t>
                      </a:r>
                      <a:r>
                        <a:rPr lang="lt-LT" sz="1400" dirty="0">
                          <a:effectLst/>
                        </a:rPr>
                        <a:t>s </a:t>
                      </a:r>
                      <a:r>
                        <a:rPr lang="lt-LT" sz="1400" spc="5" dirty="0">
                          <a:effectLst/>
                        </a:rPr>
                        <a:t>(</a:t>
                      </a:r>
                      <a:r>
                        <a:rPr lang="lt-LT" sz="1400" dirty="0">
                          <a:effectLst/>
                        </a:rPr>
                        <a:t>Vi</a:t>
                      </a:r>
                      <a:r>
                        <a:rPr lang="lt-LT" sz="1400" spc="-5" dirty="0">
                          <a:effectLst/>
                        </a:rPr>
                        <a:t>l</a:t>
                      </a:r>
                      <a:r>
                        <a:rPr lang="lt-LT" sz="1400" dirty="0">
                          <a:effectLst/>
                        </a:rPr>
                        <a:t>n</a:t>
                      </a:r>
                      <a:r>
                        <a:rPr lang="lt-LT" sz="1400" spc="-5" dirty="0">
                          <a:effectLst/>
                        </a:rPr>
                        <a:t>i</a:t>
                      </a:r>
                      <a:r>
                        <a:rPr lang="lt-LT" sz="1400" dirty="0">
                          <a:effectLst/>
                        </a:rPr>
                        <a:t>a</a:t>
                      </a:r>
                      <a:r>
                        <a:rPr lang="lt-LT" sz="1400" spc="-5" dirty="0">
                          <a:effectLst/>
                        </a:rPr>
                        <a:t>u</a:t>
                      </a:r>
                      <a:r>
                        <a:rPr lang="lt-LT" sz="1400" dirty="0">
                          <a:effectLst/>
                        </a:rPr>
                        <a:t>s</a:t>
                      </a:r>
                      <a:r>
                        <a:rPr lang="lt-LT" sz="1400" spc="-15" dirty="0">
                          <a:effectLst/>
                        </a:rPr>
                        <a:t> </a:t>
                      </a:r>
                      <a:r>
                        <a:rPr lang="lt-LT" sz="1400" spc="-10" dirty="0">
                          <a:effectLst/>
                        </a:rPr>
                        <a:t>K</a:t>
                      </a:r>
                      <a:r>
                        <a:rPr lang="lt-LT" sz="1400" dirty="0">
                          <a:effectLst/>
                        </a:rPr>
                        <a:t>a</a:t>
                      </a:r>
                      <a:r>
                        <a:rPr lang="lt-LT" sz="1400" spc="-5" dirty="0">
                          <a:effectLst/>
                        </a:rPr>
                        <a:t>u</a:t>
                      </a:r>
                      <a:r>
                        <a:rPr lang="lt-LT" sz="1400" dirty="0">
                          <a:effectLst/>
                        </a:rPr>
                        <a:t>no</a:t>
                      </a:r>
                      <a:r>
                        <a:rPr lang="lt-LT" sz="1400" spc="-5" dirty="0">
                          <a:effectLst/>
                        </a:rPr>
                        <a:t> </a:t>
                      </a:r>
                      <a:r>
                        <a:rPr lang="lt-LT" sz="1400" dirty="0">
                          <a:effectLst/>
                        </a:rPr>
                        <a:t>ir Kla</a:t>
                      </a:r>
                      <a:r>
                        <a:rPr lang="lt-LT" sz="1400" spc="-5" dirty="0">
                          <a:effectLst/>
                        </a:rPr>
                        <a:t>i</a:t>
                      </a:r>
                      <a:r>
                        <a:rPr lang="lt-LT" sz="1400" dirty="0">
                          <a:effectLst/>
                        </a:rPr>
                        <a:t>pėd</a:t>
                      </a:r>
                      <a:r>
                        <a:rPr lang="lt-LT" sz="1400" spc="-5" dirty="0">
                          <a:effectLst/>
                        </a:rPr>
                        <a:t>o</a:t>
                      </a:r>
                      <a:r>
                        <a:rPr lang="lt-LT" sz="1400" dirty="0">
                          <a:effectLst/>
                        </a:rPr>
                        <a:t>s</a:t>
                      </a:r>
                      <a:r>
                        <a:rPr lang="lt-LT" sz="1400" spc="-5" dirty="0">
                          <a:effectLst/>
                        </a:rPr>
                        <a:t> </a:t>
                      </a:r>
                      <a:r>
                        <a:rPr lang="lt-LT" sz="1400" dirty="0">
                          <a:effectLst/>
                        </a:rPr>
                        <a:t>m</a:t>
                      </a:r>
                      <a:r>
                        <a:rPr lang="lt-LT" sz="1400" spc="-5" dirty="0">
                          <a:effectLst/>
                        </a:rPr>
                        <a:t>i</a:t>
                      </a:r>
                      <a:r>
                        <a:rPr lang="lt-LT" sz="1400" dirty="0">
                          <a:effectLst/>
                        </a:rPr>
                        <a:t>e</a:t>
                      </a:r>
                      <a:r>
                        <a:rPr lang="lt-LT" sz="1400" spc="-15" dirty="0">
                          <a:effectLst/>
                        </a:rPr>
                        <a:t>s</a:t>
                      </a:r>
                      <a:r>
                        <a:rPr lang="lt-LT" sz="1400" spc="-5" dirty="0">
                          <a:effectLst/>
                        </a:rPr>
                        <a:t>t</a:t>
                      </a:r>
                      <a:r>
                        <a:rPr lang="lt-LT" sz="1400" dirty="0">
                          <a:effectLst/>
                        </a:rPr>
                        <a:t>ų </a:t>
                      </a:r>
                      <a:r>
                        <a:rPr lang="lt-LT" sz="1400" spc="-5" dirty="0">
                          <a:effectLst/>
                        </a:rPr>
                        <a:t>i</a:t>
                      </a:r>
                      <a:r>
                        <a:rPr lang="lt-LT" sz="1400" dirty="0">
                          <a:effectLst/>
                        </a:rPr>
                        <a:t>r </a:t>
                      </a:r>
                      <a:r>
                        <a:rPr lang="lt-LT" sz="1400" spc="-20" dirty="0">
                          <a:effectLst/>
                        </a:rPr>
                        <a:t>r</a:t>
                      </a:r>
                      <a:r>
                        <a:rPr lang="lt-LT" sz="1400" dirty="0">
                          <a:effectLst/>
                        </a:rPr>
                        <a:t>aj</a:t>
                      </a:r>
                      <a:r>
                        <a:rPr lang="lt-LT" sz="1400" spc="-5" dirty="0">
                          <a:effectLst/>
                        </a:rPr>
                        <a:t>o</a:t>
                      </a:r>
                      <a:r>
                        <a:rPr lang="lt-LT" sz="1400" dirty="0">
                          <a:effectLst/>
                        </a:rPr>
                        <a:t>nų</a:t>
                      </a:r>
                      <a:r>
                        <a:rPr lang="lt-LT" sz="1400" spc="-5" dirty="0">
                          <a:effectLst/>
                        </a:rPr>
                        <a:t> s</a:t>
                      </a:r>
                      <a:r>
                        <a:rPr lang="lt-LT" sz="1400" spc="-15" dirty="0">
                          <a:effectLst/>
                        </a:rPr>
                        <a:t>a</a:t>
                      </a:r>
                      <a:r>
                        <a:rPr lang="lt-LT" sz="1400" dirty="0">
                          <a:effectLst/>
                        </a:rPr>
                        <a:t>v</a:t>
                      </a:r>
                      <a:r>
                        <a:rPr lang="lt-LT" sz="1400" spc="-15" dirty="0">
                          <a:effectLst/>
                        </a:rPr>
                        <a:t>i</a:t>
                      </a:r>
                      <a:r>
                        <a:rPr lang="lt-LT" sz="1400" spc="-10" dirty="0">
                          <a:effectLst/>
                        </a:rPr>
                        <a:t>v</a:t>
                      </a:r>
                      <a:r>
                        <a:rPr lang="lt-LT" sz="1400" dirty="0">
                          <a:effectLst/>
                        </a:rPr>
                        <a:t>a</a:t>
                      </a:r>
                      <a:r>
                        <a:rPr lang="lt-LT" sz="1400" spc="-5" dirty="0">
                          <a:effectLst/>
                        </a:rPr>
                        <a:t>l</a:t>
                      </a:r>
                      <a:r>
                        <a:rPr lang="lt-LT" sz="1400" dirty="0">
                          <a:effectLst/>
                        </a:rPr>
                        <a:t>dyb</a:t>
                      </a:r>
                      <a:r>
                        <a:rPr lang="lt-LT" sz="1400" spc="-5" dirty="0">
                          <a:effectLst/>
                        </a:rPr>
                        <a:t>i</a:t>
                      </a:r>
                      <a:r>
                        <a:rPr lang="lt-LT" sz="1400" dirty="0">
                          <a:effectLst/>
                        </a:rPr>
                        <a:t>ų </a:t>
                      </a:r>
                      <a:r>
                        <a:rPr lang="lt-LT" sz="1400" spc="-20" dirty="0">
                          <a:effectLst/>
                        </a:rPr>
                        <a:t>t</a:t>
                      </a:r>
                      <a:r>
                        <a:rPr lang="lt-LT" sz="1400" dirty="0">
                          <a:effectLst/>
                        </a:rPr>
                        <a:t>e</a:t>
                      </a:r>
                      <a:r>
                        <a:rPr lang="lt-LT" sz="1400" spc="5" dirty="0">
                          <a:effectLst/>
                        </a:rPr>
                        <a:t>r</a:t>
                      </a:r>
                      <a:r>
                        <a:rPr lang="lt-LT" sz="1400" dirty="0">
                          <a:effectLst/>
                        </a:rPr>
                        <a:t>i</a:t>
                      </a:r>
                      <a:r>
                        <a:rPr lang="lt-LT" sz="1400" spc="-20" dirty="0">
                          <a:effectLst/>
                        </a:rPr>
                        <a:t>t</a:t>
                      </a:r>
                      <a:r>
                        <a:rPr lang="lt-LT" sz="1400" spc="-5" dirty="0">
                          <a:effectLst/>
                        </a:rPr>
                        <a:t>o</a:t>
                      </a:r>
                      <a:r>
                        <a:rPr lang="lt-LT" sz="1400" dirty="0">
                          <a:effectLst/>
                        </a:rPr>
                        <a:t>ri</a:t>
                      </a:r>
                      <a:r>
                        <a:rPr lang="lt-LT" sz="1400" spc="-5" dirty="0">
                          <a:effectLst/>
                        </a:rPr>
                        <a:t>jos</a:t>
                      </a:r>
                      <a:r>
                        <a:rPr lang="lt-LT" sz="1400" dirty="0">
                          <a:effectLst/>
                        </a:rPr>
                        <a:t>)</a:t>
                      </a:r>
                      <a:endParaRPr lang="lt-L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600"/>
                        </a:lnSpc>
                        <a:spcBef>
                          <a:spcPts val="45"/>
                        </a:spcBef>
                        <a:spcAft>
                          <a:spcPts val="0"/>
                        </a:spcAft>
                      </a:pPr>
                      <a:r>
                        <a:rPr lang="lt-LT" sz="1400">
                          <a:effectLst/>
                        </a:rPr>
                        <a:t> </a:t>
                      </a:r>
                    </a:p>
                    <a:p>
                      <a:pPr>
                        <a:lnSpc>
                          <a:spcPts val="1000"/>
                        </a:lnSpc>
                        <a:spcAft>
                          <a:spcPts val="0"/>
                        </a:spcAft>
                      </a:pPr>
                      <a:r>
                        <a:rPr lang="lt-LT" sz="1400">
                          <a:effectLst/>
                        </a:rPr>
                        <a:t> </a:t>
                      </a:r>
                    </a:p>
                    <a:p>
                      <a:pPr>
                        <a:lnSpc>
                          <a:spcPts val="1000"/>
                        </a:lnSpc>
                        <a:spcAft>
                          <a:spcPts val="0"/>
                        </a:spcAft>
                      </a:pPr>
                      <a:r>
                        <a:rPr lang="lt-LT" sz="1400">
                          <a:effectLst/>
                        </a:rPr>
                        <a:t> </a:t>
                      </a:r>
                    </a:p>
                    <a:p>
                      <a:pPr marL="398780">
                        <a:lnSpc>
                          <a:spcPct val="107000"/>
                        </a:lnSpc>
                        <a:spcAft>
                          <a:spcPts val="0"/>
                        </a:spcAft>
                      </a:pPr>
                      <a:r>
                        <a:rPr lang="lt-LT" sz="1400" spc="5">
                          <a:effectLst/>
                        </a:rPr>
                        <a:t>37</a:t>
                      </a:r>
                      <a:r>
                        <a:rPr lang="lt-LT" sz="1400" spc="-10">
                          <a:effectLst/>
                        </a:rPr>
                        <a:t>,</a:t>
                      </a:r>
                      <a:r>
                        <a:rPr lang="lt-LT" sz="1400" spc="-5">
                          <a:effectLst/>
                        </a:rPr>
                        <a:t>9</a:t>
                      </a:r>
                      <a:r>
                        <a:rPr lang="lt-LT" sz="1400">
                          <a:effectLst/>
                        </a:rPr>
                        <a:t>6</a:t>
                      </a:r>
                      <a:endParaRPr lang="lt-LT"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600"/>
                        </a:lnSpc>
                        <a:spcBef>
                          <a:spcPts val="45"/>
                        </a:spcBef>
                        <a:spcAft>
                          <a:spcPts val="0"/>
                        </a:spcAft>
                      </a:pPr>
                      <a:r>
                        <a:rPr lang="lt-LT" sz="1400">
                          <a:effectLst/>
                        </a:rPr>
                        <a:t> </a:t>
                      </a:r>
                    </a:p>
                    <a:p>
                      <a:pPr>
                        <a:lnSpc>
                          <a:spcPts val="1000"/>
                        </a:lnSpc>
                        <a:spcAft>
                          <a:spcPts val="0"/>
                        </a:spcAft>
                      </a:pPr>
                      <a:r>
                        <a:rPr lang="lt-LT" sz="1400">
                          <a:effectLst/>
                        </a:rPr>
                        <a:t> </a:t>
                      </a:r>
                    </a:p>
                    <a:p>
                      <a:pPr>
                        <a:lnSpc>
                          <a:spcPts val="1000"/>
                        </a:lnSpc>
                        <a:spcAft>
                          <a:spcPts val="0"/>
                        </a:spcAft>
                      </a:pPr>
                      <a:r>
                        <a:rPr lang="lt-LT" sz="1400">
                          <a:effectLst/>
                        </a:rPr>
                        <a:t> </a:t>
                      </a:r>
                    </a:p>
                    <a:p>
                      <a:pPr marL="452120" marR="451485" algn="ctr">
                        <a:lnSpc>
                          <a:spcPct val="107000"/>
                        </a:lnSpc>
                        <a:spcAft>
                          <a:spcPts val="0"/>
                        </a:spcAft>
                      </a:pPr>
                      <a:r>
                        <a:rPr lang="lt-LT" sz="1400" spc="5">
                          <a:effectLst/>
                        </a:rPr>
                        <a:t>42</a:t>
                      </a:r>
                      <a:r>
                        <a:rPr lang="lt-LT" sz="1400" spc="-10">
                          <a:effectLst/>
                        </a:rPr>
                        <a:t>,</a:t>
                      </a:r>
                      <a:r>
                        <a:rPr lang="lt-LT" sz="1400" spc="-5">
                          <a:effectLst/>
                        </a:rPr>
                        <a:t>9</a:t>
                      </a:r>
                      <a:r>
                        <a:rPr lang="lt-LT" sz="1400">
                          <a:effectLst/>
                        </a:rPr>
                        <a:t>9</a:t>
                      </a:r>
                      <a:endParaRPr lang="lt-LT"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600"/>
                        </a:lnSpc>
                        <a:spcBef>
                          <a:spcPts val="45"/>
                        </a:spcBef>
                        <a:spcAft>
                          <a:spcPts val="0"/>
                        </a:spcAft>
                      </a:pPr>
                      <a:r>
                        <a:rPr lang="lt-LT" sz="1400" dirty="0">
                          <a:effectLst/>
                        </a:rPr>
                        <a:t> </a:t>
                      </a:r>
                    </a:p>
                    <a:p>
                      <a:pPr>
                        <a:lnSpc>
                          <a:spcPts val="1000"/>
                        </a:lnSpc>
                        <a:spcAft>
                          <a:spcPts val="0"/>
                        </a:spcAft>
                      </a:pPr>
                      <a:r>
                        <a:rPr lang="lt-LT" sz="1400" dirty="0">
                          <a:effectLst/>
                        </a:rPr>
                        <a:t> </a:t>
                      </a:r>
                    </a:p>
                    <a:p>
                      <a:pPr>
                        <a:lnSpc>
                          <a:spcPts val="1000"/>
                        </a:lnSpc>
                        <a:spcAft>
                          <a:spcPts val="0"/>
                        </a:spcAft>
                      </a:pPr>
                      <a:r>
                        <a:rPr lang="lt-LT" sz="1400" dirty="0">
                          <a:effectLst/>
                        </a:rPr>
                        <a:t> </a:t>
                      </a:r>
                    </a:p>
                    <a:p>
                      <a:pPr marL="407035" marR="407035" algn="ctr">
                        <a:lnSpc>
                          <a:spcPct val="107000"/>
                        </a:lnSpc>
                        <a:spcAft>
                          <a:spcPts val="0"/>
                        </a:spcAft>
                      </a:pPr>
                      <a:r>
                        <a:rPr lang="lt-LT" sz="1400" spc="5" dirty="0">
                          <a:effectLst/>
                        </a:rPr>
                        <a:t>41</a:t>
                      </a:r>
                      <a:r>
                        <a:rPr lang="lt-LT" sz="1400" spc="-10" dirty="0">
                          <a:effectLst/>
                        </a:rPr>
                        <a:t>,</a:t>
                      </a:r>
                      <a:r>
                        <a:rPr lang="lt-LT" sz="1400" spc="-5" dirty="0">
                          <a:effectLst/>
                        </a:rPr>
                        <a:t>3</a:t>
                      </a:r>
                      <a:r>
                        <a:rPr lang="lt-LT" sz="1400" dirty="0">
                          <a:effectLst/>
                        </a:rPr>
                        <a:t>8</a:t>
                      </a:r>
                      <a:endParaRPr lang="lt-L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600"/>
                        </a:lnSpc>
                        <a:spcBef>
                          <a:spcPts val="45"/>
                        </a:spcBef>
                        <a:spcAft>
                          <a:spcPts val="0"/>
                        </a:spcAft>
                      </a:pPr>
                      <a:r>
                        <a:rPr lang="lt-LT" sz="1400">
                          <a:effectLst/>
                        </a:rPr>
                        <a:t> </a:t>
                      </a:r>
                    </a:p>
                    <a:p>
                      <a:pPr>
                        <a:lnSpc>
                          <a:spcPts val="1000"/>
                        </a:lnSpc>
                        <a:spcAft>
                          <a:spcPts val="0"/>
                        </a:spcAft>
                      </a:pPr>
                      <a:r>
                        <a:rPr lang="lt-LT" sz="1400">
                          <a:effectLst/>
                        </a:rPr>
                        <a:t> </a:t>
                      </a:r>
                    </a:p>
                    <a:p>
                      <a:pPr>
                        <a:lnSpc>
                          <a:spcPts val="1000"/>
                        </a:lnSpc>
                        <a:spcAft>
                          <a:spcPts val="0"/>
                        </a:spcAft>
                      </a:pPr>
                      <a:r>
                        <a:rPr lang="lt-LT" sz="1400">
                          <a:effectLst/>
                        </a:rPr>
                        <a:t> </a:t>
                      </a:r>
                    </a:p>
                    <a:p>
                      <a:pPr marL="451485" marR="454660" algn="ctr">
                        <a:lnSpc>
                          <a:spcPct val="107000"/>
                        </a:lnSpc>
                        <a:spcAft>
                          <a:spcPts val="0"/>
                        </a:spcAft>
                      </a:pPr>
                      <a:r>
                        <a:rPr lang="lt-LT" sz="1400" spc="5">
                          <a:effectLst/>
                        </a:rPr>
                        <a:t>46</a:t>
                      </a:r>
                      <a:r>
                        <a:rPr lang="lt-LT" sz="1400" spc="-10">
                          <a:effectLst/>
                        </a:rPr>
                        <a:t>,</a:t>
                      </a:r>
                      <a:r>
                        <a:rPr lang="lt-LT" sz="1400" spc="-5">
                          <a:effectLst/>
                        </a:rPr>
                        <a:t>8</a:t>
                      </a:r>
                      <a:r>
                        <a:rPr lang="lt-LT" sz="1400">
                          <a:effectLst/>
                        </a:rPr>
                        <a:t>6</a:t>
                      </a:r>
                      <a:endParaRPr lang="lt-LT"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r>
              <a:tr h="533680">
                <a:tc>
                  <a:txBody>
                    <a:bodyPr/>
                    <a:lstStyle/>
                    <a:p>
                      <a:pPr algn="ctr">
                        <a:lnSpc>
                          <a:spcPts val="1000"/>
                        </a:lnSpc>
                        <a:spcBef>
                          <a:spcPts val="60"/>
                        </a:spcBef>
                        <a:spcAft>
                          <a:spcPts val="0"/>
                        </a:spcAft>
                      </a:pPr>
                      <a:r>
                        <a:rPr lang="lt-LT" sz="1400" dirty="0">
                          <a:effectLst/>
                        </a:rPr>
                        <a:t> </a:t>
                      </a:r>
                    </a:p>
                    <a:p>
                      <a:pPr marL="318770" algn="ctr">
                        <a:lnSpc>
                          <a:spcPct val="107000"/>
                        </a:lnSpc>
                        <a:spcAft>
                          <a:spcPts val="0"/>
                        </a:spcAft>
                      </a:pPr>
                      <a:r>
                        <a:rPr lang="lt-LT" sz="1400" dirty="0">
                          <a:effectLst/>
                        </a:rPr>
                        <a:t>Ki</a:t>
                      </a:r>
                      <a:r>
                        <a:rPr lang="lt-LT" sz="1400" spc="-5" dirty="0">
                          <a:effectLst/>
                        </a:rPr>
                        <a:t>ta</a:t>
                      </a:r>
                      <a:r>
                        <a:rPr lang="lt-LT" sz="1400" dirty="0">
                          <a:effectLst/>
                        </a:rPr>
                        <a:t>s</a:t>
                      </a:r>
                      <a:r>
                        <a:rPr lang="lt-LT" sz="1400" spc="-10" dirty="0">
                          <a:effectLst/>
                        </a:rPr>
                        <a:t> </a:t>
                      </a:r>
                      <a:r>
                        <a:rPr lang="lt-LT" sz="1400" spc="-5" dirty="0">
                          <a:effectLst/>
                        </a:rPr>
                        <a:t>m</a:t>
                      </a:r>
                      <a:r>
                        <a:rPr lang="lt-LT" sz="1400" spc="5" dirty="0">
                          <a:effectLst/>
                        </a:rPr>
                        <a:t>i</a:t>
                      </a:r>
                      <a:r>
                        <a:rPr lang="lt-LT" sz="1400" spc="-5" dirty="0">
                          <a:effectLst/>
                        </a:rPr>
                        <a:t>e</a:t>
                      </a:r>
                      <a:r>
                        <a:rPr lang="lt-LT" sz="1400" spc="-15" dirty="0">
                          <a:effectLst/>
                        </a:rPr>
                        <a:t>s</a:t>
                      </a:r>
                      <a:r>
                        <a:rPr lang="lt-LT" sz="1400" spc="-5" dirty="0">
                          <a:effectLst/>
                        </a:rPr>
                        <a:t>ta</a:t>
                      </a:r>
                      <a:r>
                        <a:rPr lang="lt-LT" sz="1400" dirty="0">
                          <a:effectLst/>
                        </a:rPr>
                        <a:t>s</a:t>
                      </a:r>
                      <a:endParaRPr lang="lt-L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1100"/>
                        </a:lnSpc>
                        <a:spcBef>
                          <a:spcPts val="20"/>
                        </a:spcBef>
                        <a:spcAft>
                          <a:spcPts val="0"/>
                        </a:spcAft>
                      </a:pPr>
                      <a:r>
                        <a:rPr lang="lt-LT" sz="1400">
                          <a:effectLst/>
                        </a:rPr>
                        <a:t> </a:t>
                      </a:r>
                    </a:p>
                    <a:p>
                      <a:pPr marL="398780">
                        <a:lnSpc>
                          <a:spcPct val="107000"/>
                        </a:lnSpc>
                        <a:spcAft>
                          <a:spcPts val="0"/>
                        </a:spcAft>
                      </a:pPr>
                      <a:r>
                        <a:rPr lang="lt-LT" sz="1400" spc="5">
                          <a:effectLst/>
                        </a:rPr>
                        <a:t>30</a:t>
                      </a:r>
                      <a:r>
                        <a:rPr lang="lt-LT" sz="1400" spc="-10">
                          <a:effectLst/>
                        </a:rPr>
                        <a:t>,</a:t>
                      </a:r>
                      <a:r>
                        <a:rPr lang="lt-LT" sz="1400" spc="-5">
                          <a:effectLst/>
                        </a:rPr>
                        <a:t>6</a:t>
                      </a:r>
                      <a:r>
                        <a:rPr lang="lt-LT" sz="1400">
                          <a:effectLst/>
                        </a:rPr>
                        <a:t>2</a:t>
                      </a:r>
                      <a:endParaRPr lang="lt-LT"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1100"/>
                        </a:lnSpc>
                        <a:spcBef>
                          <a:spcPts val="20"/>
                        </a:spcBef>
                        <a:spcAft>
                          <a:spcPts val="0"/>
                        </a:spcAft>
                      </a:pPr>
                      <a:r>
                        <a:rPr lang="lt-LT" sz="1400">
                          <a:effectLst/>
                        </a:rPr>
                        <a:t> </a:t>
                      </a:r>
                    </a:p>
                    <a:p>
                      <a:pPr marL="452120" marR="451485" algn="ctr">
                        <a:lnSpc>
                          <a:spcPct val="107000"/>
                        </a:lnSpc>
                        <a:spcAft>
                          <a:spcPts val="0"/>
                        </a:spcAft>
                      </a:pPr>
                      <a:r>
                        <a:rPr lang="lt-LT" sz="1400" spc="5">
                          <a:effectLst/>
                        </a:rPr>
                        <a:t>30</a:t>
                      </a:r>
                      <a:r>
                        <a:rPr lang="lt-LT" sz="1400" spc="-10">
                          <a:effectLst/>
                        </a:rPr>
                        <a:t>,</a:t>
                      </a:r>
                      <a:r>
                        <a:rPr lang="lt-LT" sz="1400" spc="-5">
                          <a:effectLst/>
                        </a:rPr>
                        <a:t>7</a:t>
                      </a:r>
                      <a:r>
                        <a:rPr lang="lt-LT" sz="1400">
                          <a:effectLst/>
                        </a:rPr>
                        <a:t>8</a:t>
                      </a:r>
                      <a:endParaRPr lang="lt-LT"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1100"/>
                        </a:lnSpc>
                        <a:spcBef>
                          <a:spcPts val="20"/>
                        </a:spcBef>
                        <a:spcAft>
                          <a:spcPts val="0"/>
                        </a:spcAft>
                      </a:pPr>
                      <a:r>
                        <a:rPr lang="lt-LT" sz="1400" dirty="0">
                          <a:effectLst/>
                        </a:rPr>
                        <a:t> </a:t>
                      </a:r>
                    </a:p>
                    <a:p>
                      <a:pPr marL="407035" marR="407035" algn="ctr">
                        <a:lnSpc>
                          <a:spcPct val="107000"/>
                        </a:lnSpc>
                        <a:spcAft>
                          <a:spcPts val="0"/>
                        </a:spcAft>
                      </a:pPr>
                      <a:r>
                        <a:rPr lang="lt-LT" sz="1400" spc="5" dirty="0">
                          <a:effectLst/>
                        </a:rPr>
                        <a:t>33</a:t>
                      </a:r>
                      <a:r>
                        <a:rPr lang="lt-LT" sz="1400" spc="-10" dirty="0">
                          <a:effectLst/>
                        </a:rPr>
                        <a:t>,</a:t>
                      </a:r>
                      <a:r>
                        <a:rPr lang="lt-LT" sz="1400" spc="-5" dirty="0">
                          <a:effectLst/>
                        </a:rPr>
                        <a:t>3</a:t>
                      </a:r>
                      <a:r>
                        <a:rPr lang="lt-LT" sz="1400" dirty="0">
                          <a:effectLst/>
                        </a:rPr>
                        <a:t>8</a:t>
                      </a:r>
                      <a:endParaRPr lang="lt-L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1100"/>
                        </a:lnSpc>
                        <a:spcBef>
                          <a:spcPts val="20"/>
                        </a:spcBef>
                        <a:spcAft>
                          <a:spcPts val="0"/>
                        </a:spcAft>
                      </a:pPr>
                      <a:r>
                        <a:rPr lang="lt-LT" sz="1400" dirty="0">
                          <a:effectLst/>
                        </a:rPr>
                        <a:t> </a:t>
                      </a:r>
                    </a:p>
                    <a:p>
                      <a:pPr marL="451485" marR="454660" algn="ctr">
                        <a:lnSpc>
                          <a:spcPct val="107000"/>
                        </a:lnSpc>
                        <a:spcAft>
                          <a:spcPts val="0"/>
                        </a:spcAft>
                      </a:pPr>
                      <a:r>
                        <a:rPr lang="lt-LT" sz="1400" spc="5" dirty="0">
                          <a:effectLst/>
                        </a:rPr>
                        <a:t>33</a:t>
                      </a:r>
                      <a:r>
                        <a:rPr lang="lt-LT" sz="1400" spc="-10" dirty="0">
                          <a:effectLst/>
                        </a:rPr>
                        <a:t>,</a:t>
                      </a:r>
                      <a:r>
                        <a:rPr lang="lt-LT" sz="1400" spc="-5" dirty="0">
                          <a:effectLst/>
                        </a:rPr>
                        <a:t>5</a:t>
                      </a:r>
                      <a:r>
                        <a:rPr lang="lt-LT" sz="1400" dirty="0">
                          <a:effectLst/>
                        </a:rPr>
                        <a:t>5</a:t>
                      </a:r>
                      <a:endParaRPr lang="lt-L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r>
              <a:tr h="1052738">
                <a:tc>
                  <a:txBody>
                    <a:bodyPr/>
                    <a:lstStyle/>
                    <a:p>
                      <a:pPr marL="68580" marR="65405" indent="12700" algn="ctr">
                        <a:lnSpc>
                          <a:spcPct val="99000"/>
                        </a:lnSpc>
                        <a:spcBef>
                          <a:spcPts val="5"/>
                        </a:spcBef>
                        <a:spcAft>
                          <a:spcPts val="0"/>
                        </a:spcAft>
                      </a:pPr>
                      <a:r>
                        <a:rPr lang="lt-LT" sz="1400" spc="-15" dirty="0">
                          <a:effectLst/>
                        </a:rPr>
                        <a:t>K</a:t>
                      </a:r>
                      <a:r>
                        <a:rPr lang="lt-LT" sz="1400" dirty="0">
                          <a:effectLst/>
                        </a:rPr>
                        <a:t>u</a:t>
                      </a:r>
                      <a:r>
                        <a:rPr lang="lt-LT" sz="1400" spc="-20" dirty="0">
                          <a:effectLst/>
                        </a:rPr>
                        <a:t>r</a:t>
                      </a:r>
                      <a:r>
                        <a:rPr lang="lt-LT" sz="1400" spc="-5" dirty="0">
                          <a:effectLst/>
                        </a:rPr>
                        <a:t>o</a:t>
                      </a:r>
                      <a:r>
                        <a:rPr lang="lt-LT" sz="1400" dirty="0">
                          <a:effectLst/>
                        </a:rPr>
                        <a:t>r</a:t>
                      </a:r>
                      <a:r>
                        <a:rPr lang="lt-LT" sz="1400" spc="-10" dirty="0">
                          <a:effectLst/>
                        </a:rPr>
                        <a:t>t</a:t>
                      </a:r>
                      <a:r>
                        <a:rPr lang="lt-LT" sz="1400" spc="-5" dirty="0">
                          <a:effectLst/>
                        </a:rPr>
                        <a:t>a</a:t>
                      </a:r>
                      <a:r>
                        <a:rPr lang="lt-LT" sz="1400" dirty="0">
                          <a:effectLst/>
                        </a:rPr>
                        <a:t>s </a:t>
                      </a:r>
                      <a:r>
                        <a:rPr lang="lt-LT" sz="1400" spc="5" dirty="0">
                          <a:effectLst/>
                        </a:rPr>
                        <a:t>(</a:t>
                      </a:r>
                      <a:r>
                        <a:rPr lang="lt-LT" sz="1400" dirty="0">
                          <a:effectLst/>
                        </a:rPr>
                        <a:t>Bi</a:t>
                      </a:r>
                      <a:r>
                        <a:rPr lang="lt-LT" sz="1400" spc="-20" dirty="0">
                          <a:effectLst/>
                        </a:rPr>
                        <a:t>r</a:t>
                      </a:r>
                      <a:r>
                        <a:rPr lang="lt-LT" sz="1400" spc="-15" dirty="0">
                          <a:effectLst/>
                        </a:rPr>
                        <a:t>š</a:t>
                      </a:r>
                      <a:r>
                        <a:rPr lang="lt-LT" sz="1400" spc="-20" dirty="0">
                          <a:effectLst/>
                        </a:rPr>
                        <a:t>t</a:t>
                      </a:r>
                      <a:r>
                        <a:rPr lang="lt-LT" sz="1400" spc="-5" dirty="0">
                          <a:effectLst/>
                        </a:rPr>
                        <a:t>o</a:t>
                      </a:r>
                      <a:r>
                        <a:rPr lang="lt-LT" sz="1400" dirty="0">
                          <a:effectLst/>
                        </a:rPr>
                        <a:t>n</a:t>
                      </a:r>
                      <a:r>
                        <a:rPr lang="lt-LT" sz="1400" spc="-30" dirty="0">
                          <a:effectLst/>
                        </a:rPr>
                        <a:t>o</a:t>
                      </a:r>
                      <a:r>
                        <a:rPr lang="lt-LT" sz="1400" dirty="0">
                          <a:effectLst/>
                        </a:rPr>
                        <a:t>, Dru</a:t>
                      </a:r>
                      <a:r>
                        <a:rPr lang="lt-LT" sz="1400" spc="-5" dirty="0">
                          <a:effectLst/>
                        </a:rPr>
                        <a:t>s</a:t>
                      </a:r>
                      <a:r>
                        <a:rPr lang="lt-LT" sz="1400" dirty="0">
                          <a:effectLst/>
                        </a:rPr>
                        <a:t>k</a:t>
                      </a:r>
                      <a:r>
                        <a:rPr lang="lt-LT" sz="1400" spc="-5" dirty="0">
                          <a:effectLst/>
                        </a:rPr>
                        <a:t>i</a:t>
                      </a:r>
                      <a:r>
                        <a:rPr lang="lt-LT" sz="1400" dirty="0">
                          <a:effectLst/>
                        </a:rPr>
                        <a:t>n</a:t>
                      </a:r>
                      <a:r>
                        <a:rPr lang="lt-LT" sz="1400" spc="-5" dirty="0">
                          <a:effectLst/>
                        </a:rPr>
                        <a:t>i</a:t>
                      </a:r>
                      <a:r>
                        <a:rPr lang="lt-LT" sz="1400" dirty="0">
                          <a:effectLst/>
                        </a:rPr>
                        <a:t>nk</a:t>
                      </a:r>
                      <a:r>
                        <a:rPr lang="lt-LT" sz="1400" spc="-5" dirty="0">
                          <a:effectLst/>
                        </a:rPr>
                        <a:t>ų</a:t>
                      </a:r>
                      <a:r>
                        <a:rPr lang="lt-LT" sz="1400" dirty="0">
                          <a:effectLst/>
                        </a:rPr>
                        <a:t>, </a:t>
                      </a:r>
                      <a:r>
                        <a:rPr lang="lt-LT" sz="1400" spc="-30" dirty="0">
                          <a:effectLst/>
                        </a:rPr>
                        <a:t>P</a:t>
                      </a:r>
                      <a:r>
                        <a:rPr lang="lt-LT" sz="1400" dirty="0">
                          <a:effectLst/>
                        </a:rPr>
                        <a:t>a</a:t>
                      </a:r>
                      <a:r>
                        <a:rPr lang="lt-LT" sz="1400" spc="-5" dirty="0">
                          <a:effectLst/>
                        </a:rPr>
                        <a:t>l</a:t>
                      </a:r>
                      <a:r>
                        <a:rPr lang="lt-LT" sz="1400" dirty="0">
                          <a:effectLst/>
                        </a:rPr>
                        <a:t>a</a:t>
                      </a:r>
                      <a:r>
                        <a:rPr lang="lt-LT" sz="1400" spc="-5" dirty="0">
                          <a:effectLst/>
                        </a:rPr>
                        <a:t>n</a:t>
                      </a:r>
                      <a:r>
                        <a:rPr lang="lt-LT" sz="1400" spc="-15" dirty="0">
                          <a:effectLst/>
                        </a:rPr>
                        <a:t>g</a:t>
                      </a:r>
                      <a:r>
                        <a:rPr lang="lt-LT" sz="1400" spc="-5" dirty="0">
                          <a:effectLst/>
                        </a:rPr>
                        <a:t>o</a:t>
                      </a:r>
                      <a:r>
                        <a:rPr lang="lt-LT" sz="1400" dirty="0">
                          <a:effectLst/>
                        </a:rPr>
                        <a:t>s </a:t>
                      </a:r>
                      <a:r>
                        <a:rPr lang="lt-LT" sz="1400" spc="-5" dirty="0">
                          <a:effectLst/>
                        </a:rPr>
                        <a:t>m</a:t>
                      </a:r>
                      <a:r>
                        <a:rPr lang="lt-LT" sz="1400" dirty="0">
                          <a:effectLst/>
                        </a:rPr>
                        <a:t>ie</a:t>
                      </a:r>
                      <a:r>
                        <a:rPr lang="lt-LT" sz="1400" spc="-20" dirty="0">
                          <a:effectLst/>
                        </a:rPr>
                        <a:t>st</a:t>
                      </a:r>
                      <a:r>
                        <a:rPr lang="lt-LT" sz="1400" dirty="0">
                          <a:effectLst/>
                        </a:rPr>
                        <a:t>o</a:t>
                      </a:r>
                      <a:r>
                        <a:rPr lang="lt-LT" sz="1400" spc="-5" dirty="0">
                          <a:effectLst/>
                        </a:rPr>
                        <a:t> </a:t>
                      </a:r>
                      <a:r>
                        <a:rPr lang="lt-LT" sz="1400" dirty="0">
                          <a:effectLst/>
                        </a:rPr>
                        <a:t>ir</a:t>
                      </a:r>
                      <a:r>
                        <a:rPr lang="lt-LT" sz="1400" spc="5" dirty="0">
                          <a:effectLst/>
                        </a:rPr>
                        <a:t> </a:t>
                      </a:r>
                      <a:r>
                        <a:rPr lang="lt-LT" sz="1400" dirty="0">
                          <a:effectLst/>
                        </a:rPr>
                        <a:t>N</a:t>
                      </a:r>
                      <a:r>
                        <a:rPr lang="lt-LT" sz="1400" spc="-10" dirty="0">
                          <a:effectLst/>
                        </a:rPr>
                        <a:t>e</a:t>
                      </a:r>
                      <a:r>
                        <a:rPr lang="lt-LT" sz="1400" dirty="0">
                          <a:effectLst/>
                        </a:rPr>
                        <a:t>ri</a:t>
                      </a:r>
                      <a:r>
                        <a:rPr lang="lt-LT" sz="1400" spc="-5" dirty="0">
                          <a:effectLst/>
                        </a:rPr>
                        <a:t>n</a:t>
                      </a:r>
                      <a:r>
                        <a:rPr lang="lt-LT" sz="1400" spc="-15" dirty="0">
                          <a:effectLst/>
                        </a:rPr>
                        <a:t>g</a:t>
                      </a:r>
                      <a:r>
                        <a:rPr lang="lt-LT" sz="1400" spc="-5" dirty="0">
                          <a:effectLst/>
                        </a:rPr>
                        <a:t>o</a:t>
                      </a:r>
                      <a:r>
                        <a:rPr lang="lt-LT" sz="1400" dirty="0">
                          <a:effectLst/>
                        </a:rPr>
                        <a:t>s </a:t>
                      </a:r>
                      <a:r>
                        <a:rPr lang="lt-LT" sz="1400" spc="-5" dirty="0">
                          <a:effectLst/>
                        </a:rPr>
                        <a:t>s</a:t>
                      </a:r>
                      <a:r>
                        <a:rPr lang="lt-LT" sz="1400" spc="-15" dirty="0">
                          <a:effectLst/>
                        </a:rPr>
                        <a:t>a</a:t>
                      </a:r>
                      <a:r>
                        <a:rPr lang="lt-LT" sz="1400" dirty="0">
                          <a:effectLst/>
                        </a:rPr>
                        <a:t>vi</a:t>
                      </a:r>
                      <a:r>
                        <a:rPr lang="lt-LT" sz="1400" spc="-20" dirty="0">
                          <a:effectLst/>
                        </a:rPr>
                        <a:t>v</a:t>
                      </a:r>
                      <a:r>
                        <a:rPr lang="lt-LT" sz="1400" dirty="0">
                          <a:effectLst/>
                        </a:rPr>
                        <a:t>a</a:t>
                      </a:r>
                      <a:r>
                        <a:rPr lang="lt-LT" sz="1400" spc="-5" dirty="0">
                          <a:effectLst/>
                        </a:rPr>
                        <a:t>l</a:t>
                      </a:r>
                      <a:r>
                        <a:rPr lang="lt-LT" sz="1400" dirty="0">
                          <a:effectLst/>
                        </a:rPr>
                        <a:t>dyb</a:t>
                      </a:r>
                      <a:r>
                        <a:rPr lang="lt-LT" sz="1400" spc="-5" dirty="0">
                          <a:effectLst/>
                        </a:rPr>
                        <a:t>i</a:t>
                      </a:r>
                      <a:r>
                        <a:rPr lang="lt-LT" sz="1400" dirty="0">
                          <a:effectLst/>
                        </a:rPr>
                        <a:t>ų </a:t>
                      </a:r>
                      <a:r>
                        <a:rPr lang="lt-LT" sz="1400" spc="-20" dirty="0">
                          <a:effectLst/>
                        </a:rPr>
                        <a:t>t</a:t>
                      </a:r>
                      <a:r>
                        <a:rPr lang="lt-LT" sz="1400" dirty="0">
                          <a:effectLst/>
                        </a:rPr>
                        <a:t>e</a:t>
                      </a:r>
                      <a:r>
                        <a:rPr lang="lt-LT" sz="1400" spc="5" dirty="0">
                          <a:effectLst/>
                        </a:rPr>
                        <a:t>r</a:t>
                      </a:r>
                      <a:r>
                        <a:rPr lang="lt-LT" sz="1400" dirty="0">
                          <a:effectLst/>
                        </a:rPr>
                        <a:t>i</a:t>
                      </a:r>
                      <a:r>
                        <a:rPr lang="lt-LT" sz="1400" spc="-20" dirty="0">
                          <a:effectLst/>
                        </a:rPr>
                        <a:t>t</a:t>
                      </a:r>
                      <a:r>
                        <a:rPr lang="lt-LT" sz="1400" spc="-5" dirty="0">
                          <a:effectLst/>
                        </a:rPr>
                        <a:t>o</a:t>
                      </a:r>
                      <a:r>
                        <a:rPr lang="lt-LT" sz="1400" dirty="0">
                          <a:effectLst/>
                        </a:rPr>
                        <a:t>ri</a:t>
                      </a:r>
                      <a:r>
                        <a:rPr lang="lt-LT" sz="1400" spc="-5" dirty="0">
                          <a:effectLst/>
                        </a:rPr>
                        <a:t>jos</a:t>
                      </a:r>
                      <a:r>
                        <a:rPr lang="lt-LT" sz="1400" dirty="0">
                          <a:effectLst/>
                        </a:rPr>
                        <a:t>)</a:t>
                      </a:r>
                      <a:endParaRPr lang="lt-L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600"/>
                        </a:lnSpc>
                        <a:spcBef>
                          <a:spcPts val="20"/>
                        </a:spcBef>
                        <a:spcAft>
                          <a:spcPts val="0"/>
                        </a:spcAft>
                      </a:pPr>
                      <a:r>
                        <a:rPr lang="lt-LT" sz="1400">
                          <a:effectLst/>
                        </a:rPr>
                        <a:t> </a:t>
                      </a:r>
                    </a:p>
                    <a:p>
                      <a:pPr>
                        <a:lnSpc>
                          <a:spcPts val="1000"/>
                        </a:lnSpc>
                        <a:spcAft>
                          <a:spcPts val="0"/>
                        </a:spcAft>
                      </a:pPr>
                      <a:r>
                        <a:rPr lang="lt-LT" sz="1400">
                          <a:effectLst/>
                        </a:rPr>
                        <a:t> </a:t>
                      </a:r>
                    </a:p>
                    <a:p>
                      <a:pPr>
                        <a:lnSpc>
                          <a:spcPts val="1000"/>
                        </a:lnSpc>
                        <a:spcAft>
                          <a:spcPts val="0"/>
                        </a:spcAft>
                      </a:pPr>
                      <a:r>
                        <a:rPr lang="lt-LT" sz="1400">
                          <a:effectLst/>
                        </a:rPr>
                        <a:t> </a:t>
                      </a:r>
                    </a:p>
                    <a:p>
                      <a:pPr marL="398780">
                        <a:lnSpc>
                          <a:spcPct val="107000"/>
                        </a:lnSpc>
                        <a:spcAft>
                          <a:spcPts val="0"/>
                        </a:spcAft>
                      </a:pPr>
                      <a:r>
                        <a:rPr lang="lt-LT" sz="1400" spc="5">
                          <a:effectLst/>
                        </a:rPr>
                        <a:t>40</a:t>
                      </a:r>
                      <a:r>
                        <a:rPr lang="lt-LT" sz="1400" spc="-10">
                          <a:effectLst/>
                        </a:rPr>
                        <a:t>,</a:t>
                      </a:r>
                      <a:r>
                        <a:rPr lang="lt-LT" sz="1400" spc="-5">
                          <a:effectLst/>
                        </a:rPr>
                        <a:t>2</a:t>
                      </a:r>
                      <a:r>
                        <a:rPr lang="lt-LT" sz="1400">
                          <a:effectLst/>
                        </a:rPr>
                        <a:t>3</a:t>
                      </a:r>
                      <a:endParaRPr lang="lt-LT"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600"/>
                        </a:lnSpc>
                        <a:spcBef>
                          <a:spcPts val="20"/>
                        </a:spcBef>
                        <a:spcAft>
                          <a:spcPts val="0"/>
                        </a:spcAft>
                      </a:pPr>
                      <a:r>
                        <a:rPr lang="lt-LT" sz="1400">
                          <a:effectLst/>
                        </a:rPr>
                        <a:t> </a:t>
                      </a:r>
                    </a:p>
                    <a:p>
                      <a:pPr>
                        <a:lnSpc>
                          <a:spcPts val="1000"/>
                        </a:lnSpc>
                        <a:spcAft>
                          <a:spcPts val="0"/>
                        </a:spcAft>
                      </a:pPr>
                      <a:r>
                        <a:rPr lang="lt-LT" sz="1400">
                          <a:effectLst/>
                        </a:rPr>
                        <a:t> </a:t>
                      </a:r>
                    </a:p>
                    <a:p>
                      <a:pPr>
                        <a:lnSpc>
                          <a:spcPts val="1000"/>
                        </a:lnSpc>
                        <a:spcAft>
                          <a:spcPts val="0"/>
                        </a:spcAft>
                      </a:pPr>
                      <a:r>
                        <a:rPr lang="lt-LT" sz="1400">
                          <a:effectLst/>
                        </a:rPr>
                        <a:t> </a:t>
                      </a:r>
                    </a:p>
                    <a:p>
                      <a:pPr marL="452120" marR="451485" algn="ctr">
                        <a:lnSpc>
                          <a:spcPct val="107000"/>
                        </a:lnSpc>
                        <a:spcAft>
                          <a:spcPts val="0"/>
                        </a:spcAft>
                      </a:pPr>
                      <a:r>
                        <a:rPr lang="lt-LT" sz="1400" spc="5">
                          <a:effectLst/>
                        </a:rPr>
                        <a:t>55</a:t>
                      </a:r>
                      <a:r>
                        <a:rPr lang="lt-LT" sz="1400" spc="-10">
                          <a:effectLst/>
                        </a:rPr>
                        <a:t>,</a:t>
                      </a:r>
                      <a:r>
                        <a:rPr lang="lt-LT" sz="1400" spc="-5">
                          <a:effectLst/>
                        </a:rPr>
                        <a:t>1</a:t>
                      </a:r>
                      <a:r>
                        <a:rPr lang="lt-LT" sz="1400">
                          <a:effectLst/>
                        </a:rPr>
                        <a:t>5</a:t>
                      </a:r>
                      <a:endParaRPr lang="lt-LT"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600"/>
                        </a:lnSpc>
                        <a:spcBef>
                          <a:spcPts val="20"/>
                        </a:spcBef>
                        <a:spcAft>
                          <a:spcPts val="0"/>
                        </a:spcAft>
                      </a:pPr>
                      <a:r>
                        <a:rPr lang="lt-LT" sz="1400">
                          <a:effectLst/>
                        </a:rPr>
                        <a:t> </a:t>
                      </a:r>
                    </a:p>
                    <a:p>
                      <a:pPr>
                        <a:lnSpc>
                          <a:spcPts val="1000"/>
                        </a:lnSpc>
                        <a:spcAft>
                          <a:spcPts val="0"/>
                        </a:spcAft>
                      </a:pPr>
                      <a:r>
                        <a:rPr lang="lt-LT" sz="1400">
                          <a:effectLst/>
                        </a:rPr>
                        <a:t> </a:t>
                      </a:r>
                    </a:p>
                    <a:p>
                      <a:pPr>
                        <a:lnSpc>
                          <a:spcPts val="1000"/>
                        </a:lnSpc>
                        <a:spcAft>
                          <a:spcPts val="0"/>
                        </a:spcAft>
                      </a:pPr>
                      <a:r>
                        <a:rPr lang="lt-LT" sz="1400">
                          <a:effectLst/>
                        </a:rPr>
                        <a:t> </a:t>
                      </a:r>
                    </a:p>
                    <a:p>
                      <a:pPr marL="407035" marR="407035" algn="ctr">
                        <a:lnSpc>
                          <a:spcPct val="107000"/>
                        </a:lnSpc>
                        <a:spcAft>
                          <a:spcPts val="0"/>
                        </a:spcAft>
                      </a:pPr>
                      <a:r>
                        <a:rPr lang="lt-LT" sz="1400" spc="5">
                          <a:effectLst/>
                        </a:rPr>
                        <a:t>43</a:t>
                      </a:r>
                      <a:r>
                        <a:rPr lang="lt-LT" sz="1400" spc="-10">
                          <a:effectLst/>
                        </a:rPr>
                        <a:t>,</a:t>
                      </a:r>
                      <a:r>
                        <a:rPr lang="lt-LT" sz="1400" spc="-5">
                          <a:effectLst/>
                        </a:rPr>
                        <a:t>8</a:t>
                      </a:r>
                      <a:r>
                        <a:rPr lang="lt-LT" sz="1400">
                          <a:effectLst/>
                        </a:rPr>
                        <a:t>5</a:t>
                      </a:r>
                      <a:endParaRPr lang="lt-LT"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600"/>
                        </a:lnSpc>
                        <a:spcBef>
                          <a:spcPts val="20"/>
                        </a:spcBef>
                        <a:spcAft>
                          <a:spcPts val="0"/>
                        </a:spcAft>
                      </a:pPr>
                      <a:r>
                        <a:rPr lang="lt-LT" sz="1400" dirty="0">
                          <a:effectLst/>
                        </a:rPr>
                        <a:t> </a:t>
                      </a:r>
                    </a:p>
                    <a:p>
                      <a:pPr>
                        <a:lnSpc>
                          <a:spcPts val="1000"/>
                        </a:lnSpc>
                        <a:spcAft>
                          <a:spcPts val="0"/>
                        </a:spcAft>
                      </a:pPr>
                      <a:r>
                        <a:rPr lang="lt-LT" sz="1400" dirty="0">
                          <a:effectLst/>
                        </a:rPr>
                        <a:t> </a:t>
                      </a:r>
                    </a:p>
                    <a:p>
                      <a:pPr>
                        <a:lnSpc>
                          <a:spcPts val="1000"/>
                        </a:lnSpc>
                        <a:spcAft>
                          <a:spcPts val="0"/>
                        </a:spcAft>
                      </a:pPr>
                      <a:r>
                        <a:rPr lang="lt-LT" sz="1400" dirty="0">
                          <a:effectLst/>
                        </a:rPr>
                        <a:t> </a:t>
                      </a:r>
                    </a:p>
                    <a:p>
                      <a:pPr marL="451485" marR="454660" algn="ctr">
                        <a:lnSpc>
                          <a:spcPct val="107000"/>
                        </a:lnSpc>
                        <a:spcAft>
                          <a:spcPts val="0"/>
                        </a:spcAft>
                      </a:pPr>
                      <a:r>
                        <a:rPr lang="lt-LT" sz="1400" spc="5" dirty="0">
                          <a:effectLst/>
                        </a:rPr>
                        <a:t>60</a:t>
                      </a:r>
                      <a:r>
                        <a:rPr lang="lt-LT" sz="1400" spc="-10" dirty="0">
                          <a:effectLst/>
                        </a:rPr>
                        <a:t>,</a:t>
                      </a:r>
                      <a:r>
                        <a:rPr lang="lt-LT" sz="1400" spc="-5" dirty="0">
                          <a:effectLst/>
                        </a:rPr>
                        <a:t>1</a:t>
                      </a:r>
                      <a:r>
                        <a:rPr lang="lt-LT" sz="1400" dirty="0">
                          <a:effectLst/>
                        </a:rPr>
                        <a:t>2</a:t>
                      </a:r>
                      <a:endParaRPr lang="lt-L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423006229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57676094"/>
              </p:ext>
            </p:extLst>
          </p:nvPr>
        </p:nvGraphicFramePr>
        <p:xfrm>
          <a:off x="611560" y="1988838"/>
          <a:ext cx="8208911" cy="4536506"/>
        </p:xfrm>
        <a:graphic>
          <a:graphicData uri="http://schemas.openxmlformats.org/drawingml/2006/table">
            <a:tbl>
              <a:tblPr firstRow="1" firstCol="1" bandRow="1">
                <a:tableStyleId>{BC89EF96-8CEA-46FF-86C4-4CE0E7609802}</a:tableStyleId>
              </a:tblPr>
              <a:tblGrid>
                <a:gridCol w="1008112"/>
                <a:gridCol w="1867842"/>
                <a:gridCol w="2681441"/>
                <a:gridCol w="2651516"/>
              </a:tblGrid>
              <a:tr h="1143603">
                <a:tc>
                  <a:txBody>
                    <a:bodyPr/>
                    <a:lstStyle/>
                    <a:p>
                      <a:pPr algn="ctr">
                        <a:lnSpc>
                          <a:spcPct val="115000"/>
                        </a:lnSpc>
                        <a:spcBef>
                          <a:spcPts val="600"/>
                        </a:spcBef>
                        <a:spcAft>
                          <a:spcPts val="600"/>
                        </a:spcAft>
                      </a:pPr>
                      <a:r>
                        <a:rPr lang="lt-LT" sz="2000" dirty="0">
                          <a:effectLst/>
                        </a:rPr>
                        <a:t>Grupė</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dirty="0">
                          <a:effectLst/>
                        </a:rPr>
                        <a:t>Renginio trukmė</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dirty="0">
                          <a:effectLst/>
                        </a:rPr>
                        <a:t>Kaina be PVM, </a:t>
                      </a:r>
                      <a:r>
                        <a:rPr lang="lt-LT" sz="2000" dirty="0" err="1">
                          <a:effectLst/>
                        </a:rPr>
                        <a:t>Eur</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a:effectLst/>
                        </a:rPr>
                        <a:t>Kaina su PVM, Eur</a:t>
                      </a:r>
                      <a:endParaRPr lang="lt-L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2325">
                <a:tc>
                  <a:txBody>
                    <a:bodyPr/>
                    <a:lstStyle/>
                    <a:p>
                      <a:pPr algn="ctr">
                        <a:lnSpc>
                          <a:spcPct val="115000"/>
                        </a:lnSpc>
                        <a:spcBef>
                          <a:spcPts val="600"/>
                        </a:spcBef>
                        <a:spcAft>
                          <a:spcPts val="600"/>
                        </a:spcAft>
                      </a:pPr>
                      <a:r>
                        <a:rPr lang="lt-LT" sz="2000">
                          <a:effectLst/>
                        </a:rPr>
                        <a:t>I.</a:t>
                      </a:r>
                      <a:endParaRPr lang="lt-L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dirty="0">
                          <a:effectLst/>
                        </a:rPr>
                        <a:t>Iki 2 val.</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dirty="0">
                          <a:effectLst/>
                        </a:rPr>
                        <a:t>-</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a:effectLst/>
                        </a:rPr>
                        <a:t>-</a:t>
                      </a:r>
                      <a:endParaRPr lang="lt-L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2325">
                <a:tc>
                  <a:txBody>
                    <a:bodyPr/>
                    <a:lstStyle/>
                    <a:p>
                      <a:pPr algn="ctr">
                        <a:lnSpc>
                          <a:spcPct val="115000"/>
                        </a:lnSpc>
                        <a:spcBef>
                          <a:spcPts val="600"/>
                        </a:spcBef>
                        <a:spcAft>
                          <a:spcPts val="600"/>
                        </a:spcAft>
                      </a:pPr>
                      <a:r>
                        <a:rPr lang="lt-LT" sz="2000">
                          <a:effectLst/>
                        </a:rPr>
                        <a:t>II.</a:t>
                      </a:r>
                      <a:endParaRPr lang="lt-L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a:effectLst/>
                        </a:rPr>
                        <a:t>2 – 5 val.</a:t>
                      </a:r>
                      <a:endParaRPr lang="lt-L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dirty="0">
                          <a:effectLst/>
                        </a:rPr>
                        <a:t>1,72</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a:effectLst/>
                        </a:rPr>
                        <a:t>2,08</a:t>
                      </a:r>
                      <a:endParaRPr lang="lt-L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2325">
                <a:tc>
                  <a:txBody>
                    <a:bodyPr/>
                    <a:lstStyle/>
                    <a:p>
                      <a:pPr algn="ctr">
                        <a:lnSpc>
                          <a:spcPct val="115000"/>
                        </a:lnSpc>
                        <a:spcBef>
                          <a:spcPts val="600"/>
                        </a:spcBef>
                        <a:spcAft>
                          <a:spcPts val="600"/>
                        </a:spcAft>
                      </a:pPr>
                      <a:r>
                        <a:rPr lang="lt-LT" sz="2000">
                          <a:effectLst/>
                        </a:rPr>
                        <a:t>III.</a:t>
                      </a:r>
                      <a:endParaRPr lang="lt-L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a:effectLst/>
                        </a:rPr>
                        <a:t>5 – 7 val.</a:t>
                      </a:r>
                      <a:endParaRPr lang="lt-L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dirty="0">
                          <a:effectLst/>
                        </a:rPr>
                        <a:t>8,19</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dirty="0">
                          <a:effectLst/>
                        </a:rPr>
                        <a:t>9,91</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2325">
                <a:tc>
                  <a:txBody>
                    <a:bodyPr/>
                    <a:lstStyle/>
                    <a:p>
                      <a:pPr algn="ctr">
                        <a:lnSpc>
                          <a:spcPct val="115000"/>
                        </a:lnSpc>
                        <a:spcBef>
                          <a:spcPts val="600"/>
                        </a:spcBef>
                        <a:spcAft>
                          <a:spcPts val="600"/>
                        </a:spcAft>
                      </a:pPr>
                      <a:r>
                        <a:rPr lang="lt-LT" sz="2000">
                          <a:effectLst/>
                        </a:rPr>
                        <a:t>IV.</a:t>
                      </a:r>
                      <a:endParaRPr lang="lt-L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dirty="0">
                          <a:effectLst/>
                        </a:rPr>
                        <a:t>7 val. – 1 </a:t>
                      </a:r>
                      <a:r>
                        <a:rPr lang="lt-LT" sz="2000" dirty="0" smtClean="0">
                          <a:effectLst/>
                        </a:rPr>
                        <a:t>d.</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dirty="0">
                          <a:effectLst/>
                        </a:rPr>
                        <a:t>9,91</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dirty="0">
                          <a:effectLst/>
                        </a:rPr>
                        <a:t>11,99</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143603">
                <a:tc>
                  <a:txBody>
                    <a:bodyPr/>
                    <a:lstStyle/>
                    <a:p>
                      <a:pPr algn="ctr">
                        <a:lnSpc>
                          <a:spcPct val="115000"/>
                        </a:lnSpc>
                        <a:spcBef>
                          <a:spcPts val="600"/>
                        </a:spcBef>
                        <a:spcAft>
                          <a:spcPts val="600"/>
                        </a:spcAft>
                      </a:pPr>
                      <a:r>
                        <a:rPr lang="lt-LT" sz="2000">
                          <a:effectLst/>
                        </a:rPr>
                        <a:t>V.</a:t>
                      </a:r>
                      <a:endParaRPr lang="lt-L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a:effectLst/>
                        </a:rPr>
                        <a:t>&gt; 1diena</a:t>
                      </a:r>
                      <a:endParaRPr lang="lt-L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dirty="0">
                          <a:effectLst/>
                        </a:rPr>
                        <a:t>19,96 (antra diena – pagal I-IV </a:t>
                      </a:r>
                      <a:r>
                        <a:rPr lang="lt-LT" sz="2000" dirty="0" err="1">
                          <a:effectLst/>
                        </a:rPr>
                        <a:t>gr</a:t>
                      </a:r>
                      <a:r>
                        <a:rPr lang="lt-LT" sz="2000" dirty="0">
                          <a:effectLst/>
                        </a:rPr>
                        <a:t>.)</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lt-LT" sz="2000" dirty="0">
                          <a:effectLst/>
                        </a:rPr>
                        <a:t>24,15 (antra diena – pagal I-IV </a:t>
                      </a:r>
                      <a:r>
                        <a:rPr lang="lt-LT" sz="2000" dirty="0" err="1">
                          <a:effectLst/>
                        </a:rPr>
                        <a:t>gr</a:t>
                      </a:r>
                      <a:r>
                        <a:rPr lang="lt-LT" sz="2000" dirty="0">
                          <a:effectLst/>
                        </a:rPr>
                        <a:t>.)</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3" name="Title 2"/>
          <p:cNvSpPr>
            <a:spLocks noGrp="1"/>
          </p:cNvSpPr>
          <p:nvPr>
            <p:ph type="title"/>
          </p:nvPr>
        </p:nvSpPr>
        <p:spPr/>
        <p:txBody>
          <a:bodyPr>
            <a:noAutofit/>
          </a:bodyPr>
          <a:lstStyle/>
          <a:p>
            <a:pPr algn="ctr"/>
            <a:r>
              <a:rPr lang="lt-LT" sz="4000" dirty="0">
                <a:effectLst/>
              </a:rPr>
              <a:t>Kai kurių fiksuotųjų įkainių </a:t>
            </a:r>
            <a:r>
              <a:rPr lang="lt-LT" sz="4000" dirty="0" smtClean="0">
                <a:effectLst/>
              </a:rPr>
              <a:t>dydžiai (4)</a:t>
            </a:r>
            <a:endParaRPr lang="lt-LT" sz="4000" dirty="0"/>
          </a:p>
        </p:txBody>
      </p:sp>
      <p:sp>
        <p:nvSpPr>
          <p:cNvPr id="5" name="Rectangle 1"/>
          <p:cNvSpPr>
            <a:spLocks noChangeArrowheads="1"/>
          </p:cNvSpPr>
          <p:nvPr/>
        </p:nvSpPr>
        <p:spPr bwMode="auto">
          <a:xfrm>
            <a:off x="477546" y="1448719"/>
            <a:ext cx="152477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lt-LT" altLang="lt-LT" sz="2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Maitinimas</a:t>
            </a:r>
            <a:endParaRPr kumimoji="0" lang="lt-LT" altLang="lt-LT"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980914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31024051"/>
              </p:ext>
            </p:extLst>
          </p:nvPr>
        </p:nvGraphicFramePr>
        <p:xfrm>
          <a:off x="395536" y="2166784"/>
          <a:ext cx="8496945" cy="4502575"/>
        </p:xfrm>
        <a:graphic>
          <a:graphicData uri="http://schemas.openxmlformats.org/drawingml/2006/table">
            <a:tbl>
              <a:tblPr firstRow="1" firstCol="1" bandRow="1">
                <a:tableStyleId>{5940675A-B579-460E-94D1-54222C63F5DA}</a:tableStyleId>
              </a:tblPr>
              <a:tblGrid>
                <a:gridCol w="3397178"/>
                <a:gridCol w="2896888"/>
                <a:gridCol w="1069894"/>
                <a:gridCol w="1132985"/>
              </a:tblGrid>
              <a:tr h="500287">
                <a:tc>
                  <a:txBody>
                    <a:bodyPr/>
                    <a:lstStyle/>
                    <a:p>
                      <a:pPr algn="ctr">
                        <a:lnSpc>
                          <a:spcPct val="115000"/>
                        </a:lnSpc>
                        <a:spcAft>
                          <a:spcPts val="0"/>
                        </a:spcAft>
                      </a:pPr>
                      <a:r>
                        <a:rPr lang="lt-LT" sz="1000" dirty="0">
                          <a:effectLst/>
                        </a:rPr>
                        <a:t>Paslauga </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t-LT" sz="1000">
                          <a:effectLst/>
                        </a:rPr>
                        <a:t>Grupės dydis</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t-LT" sz="1000">
                          <a:effectLst/>
                        </a:rPr>
                        <a:t>Kaina be PVM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t-LT" sz="1000">
                          <a:effectLst/>
                        </a:rPr>
                        <a:t>Kaina su PVM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50143">
                <a:tc>
                  <a:txBody>
                    <a:bodyPr/>
                    <a:lstStyle/>
                    <a:p>
                      <a:pPr>
                        <a:lnSpc>
                          <a:spcPct val="115000"/>
                        </a:lnSpc>
                        <a:spcAft>
                          <a:spcPts val="0"/>
                        </a:spcAft>
                      </a:pPr>
                      <a:r>
                        <a:rPr lang="lt-LT" sz="1000" dirty="0">
                          <a:effectLst/>
                        </a:rPr>
                        <a:t>Renginys lietuvių kalba, trukmė 4 val.</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B0F0"/>
                    </a:solidFill>
                  </a:tcPr>
                </a:tc>
                <a:tc>
                  <a:txBody>
                    <a:bodyPr/>
                    <a:lstStyle/>
                    <a:p>
                      <a:pPr>
                        <a:lnSpc>
                          <a:spcPct val="115000"/>
                        </a:lnSpc>
                        <a:spcAft>
                          <a:spcPts val="0"/>
                        </a:spcAft>
                      </a:pPr>
                      <a:r>
                        <a:rPr lang="lt-LT" sz="1000" dirty="0">
                          <a:effectLst/>
                        </a:rPr>
                        <a:t>Maža grupė (iki 25 </a:t>
                      </a:r>
                      <a:r>
                        <a:rPr lang="lt-LT" sz="1000" dirty="0" err="1">
                          <a:effectLst/>
                        </a:rPr>
                        <a:t>žm</a:t>
                      </a:r>
                      <a:r>
                        <a:rPr lang="lt-LT" sz="1000" dirty="0">
                          <a:effectLst/>
                        </a:rPr>
                        <a:t>.)</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B0F0"/>
                    </a:solidFill>
                  </a:tcPr>
                </a:tc>
                <a:tc>
                  <a:txBody>
                    <a:bodyPr/>
                    <a:lstStyle/>
                    <a:p>
                      <a:pPr algn="r">
                        <a:lnSpc>
                          <a:spcPct val="115000"/>
                        </a:lnSpc>
                        <a:spcAft>
                          <a:spcPts val="0"/>
                        </a:spcAft>
                      </a:pPr>
                      <a:r>
                        <a:rPr lang="lt-LT" sz="1000" dirty="0">
                          <a:effectLst/>
                        </a:rPr>
                        <a:t>448,00</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algn="r">
                        <a:lnSpc>
                          <a:spcPct val="115000"/>
                        </a:lnSpc>
                        <a:spcAft>
                          <a:spcPts val="0"/>
                        </a:spcAft>
                      </a:pPr>
                      <a:r>
                        <a:rPr lang="lt-LT" sz="1000" dirty="0">
                          <a:effectLst/>
                        </a:rPr>
                        <a:t>542,08</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tr>
              <a:tr h="250143">
                <a:tc>
                  <a:txBody>
                    <a:bodyPr/>
                    <a:lstStyle/>
                    <a:p>
                      <a:pPr>
                        <a:lnSpc>
                          <a:spcPct val="115000"/>
                        </a:lnSpc>
                        <a:spcAft>
                          <a:spcPts val="0"/>
                        </a:spcAft>
                      </a:pPr>
                      <a:r>
                        <a:rPr lang="lt-LT" sz="1000">
                          <a:effectLst/>
                        </a:rPr>
                        <a:t>Renginys lietuvių kalba, trukmė 4 val.</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lt-LT" sz="1000">
                          <a:effectLst/>
                        </a:rPr>
                        <a:t>Vidutinė grupė (26 – 50 žm.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533,40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lt-LT" sz="1000">
                          <a:effectLst/>
                        </a:rPr>
                        <a:t>645,41</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0143">
                <a:tc>
                  <a:txBody>
                    <a:bodyPr/>
                    <a:lstStyle/>
                    <a:p>
                      <a:pPr>
                        <a:lnSpc>
                          <a:spcPct val="115000"/>
                        </a:lnSpc>
                        <a:spcAft>
                          <a:spcPts val="0"/>
                        </a:spcAft>
                      </a:pPr>
                      <a:r>
                        <a:rPr lang="lt-LT" sz="1000">
                          <a:effectLst/>
                        </a:rPr>
                        <a:t>Renginys lietuvių kalba, trukmė 4 val.</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lt-LT" sz="1000">
                          <a:effectLst/>
                        </a:rPr>
                        <a:t>Didelė grupė (51 – 100 žm.)</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746,70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lt-LT" sz="1000">
                          <a:effectLst/>
                        </a:rPr>
                        <a:t>903,51</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0143">
                <a:tc>
                  <a:txBody>
                    <a:bodyPr/>
                    <a:lstStyle/>
                    <a:p>
                      <a:pPr>
                        <a:lnSpc>
                          <a:spcPct val="115000"/>
                        </a:lnSpc>
                        <a:spcAft>
                          <a:spcPts val="0"/>
                        </a:spcAft>
                      </a:pPr>
                      <a:r>
                        <a:rPr lang="lt-LT" sz="1000">
                          <a:effectLst/>
                        </a:rPr>
                        <a:t>Renginys lietuvių kalba, trukmė 4 val.</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lt-LT" sz="1000">
                          <a:effectLst/>
                        </a:rPr>
                        <a:t>Labai didelė grupė (&gt;101 žm.)</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848,10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lt-LT" sz="1000">
                          <a:effectLst/>
                        </a:rPr>
                        <a:t>1026,20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0143">
                <a:tc>
                  <a:txBody>
                    <a:bodyPr/>
                    <a:lstStyle/>
                    <a:p>
                      <a:pPr>
                        <a:lnSpc>
                          <a:spcPct val="115000"/>
                        </a:lnSpc>
                        <a:spcAft>
                          <a:spcPts val="0"/>
                        </a:spcAft>
                      </a:pPr>
                      <a:r>
                        <a:rPr lang="lt-LT" sz="1000" dirty="0">
                          <a:effectLst/>
                        </a:rPr>
                        <a:t>Renginys lietuvių kalba, trukmė 8 val.</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B0F0"/>
                    </a:solidFill>
                  </a:tcPr>
                </a:tc>
                <a:tc>
                  <a:txBody>
                    <a:bodyPr/>
                    <a:lstStyle/>
                    <a:p>
                      <a:pPr>
                        <a:lnSpc>
                          <a:spcPct val="115000"/>
                        </a:lnSpc>
                        <a:spcAft>
                          <a:spcPts val="0"/>
                        </a:spcAft>
                      </a:pPr>
                      <a:r>
                        <a:rPr lang="lt-LT" sz="1000" dirty="0">
                          <a:effectLst/>
                        </a:rPr>
                        <a:t>Maža grupė (iki 25 </a:t>
                      </a:r>
                      <a:r>
                        <a:rPr lang="lt-LT" sz="1000" dirty="0" err="1">
                          <a:effectLst/>
                        </a:rPr>
                        <a:t>žm</a:t>
                      </a:r>
                      <a:r>
                        <a:rPr lang="lt-LT" sz="1000" dirty="0">
                          <a:effectLst/>
                        </a:rPr>
                        <a:t>.)</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B0F0"/>
                    </a:solidFill>
                  </a:tcPr>
                </a:tc>
                <a:tc>
                  <a:txBody>
                    <a:bodyPr/>
                    <a:lstStyle/>
                    <a:p>
                      <a:pPr algn="r">
                        <a:lnSpc>
                          <a:spcPct val="115000"/>
                        </a:lnSpc>
                        <a:spcAft>
                          <a:spcPts val="0"/>
                        </a:spcAft>
                      </a:pPr>
                      <a:r>
                        <a:rPr lang="lt-LT" sz="1000" dirty="0">
                          <a:effectLst/>
                        </a:rPr>
                        <a:t>725,40</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algn="r">
                        <a:lnSpc>
                          <a:spcPct val="115000"/>
                        </a:lnSpc>
                        <a:spcAft>
                          <a:spcPts val="0"/>
                        </a:spcAft>
                      </a:pPr>
                      <a:r>
                        <a:rPr lang="lt-LT" sz="1000" dirty="0">
                          <a:effectLst/>
                        </a:rPr>
                        <a:t>877,73</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tr>
              <a:tr h="250143">
                <a:tc>
                  <a:txBody>
                    <a:bodyPr/>
                    <a:lstStyle/>
                    <a:p>
                      <a:pPr>
                        <a:lnSpc>
                          <a:spcPct val="115000"/>
                        </a:lnSpc>
                        <a:spcAft>
                          <a:spcPts val="0"/>
                        </a:spcAft>
                      </a:pPr>
                      <a:r>
                        <a:rPr lang="lt-LT" sz="1000">
                          <a:effectLst/>
                        </a:rPr>
                        <a:t>Renginys lietuvių kalba, trukmė 8 val.</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lt-LT" sz="1000">
                          <a:effectLst/>
                        </a:rPr>
                        <a:t>Vidutinė grupė (26 – 50 žm.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853,40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lt-LT" sz="1000">
                          <a:effectLst/>
                        </a:rPr>
                        <a:t>1032,61</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0143">
                <a:tc>
                  <a:txBody>
                    <a:bodyPr/>
                    <a:lstStyle/>
                    <a:p>
                      <a:pPr>
                        <a:lnSpc>
                          <a:spcPct val="115000"/>
                        </a:lnSpc>
                        <a:spcAft>
                          <a:spcPts val="0"/>
                        </a:spcAft>
                      </a:pPr>
                      <a:r>
                        <a:rPr lang="lt-LT" sz="1000">
                          <a:effectLst/>
                        </a:rPr>
                        <a:t>Renginys lietuvių kalba, trukmė 8 val.</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lt-LT" sz="1000">
                          <a:effectLst/>
                        </a:rPr>
                        <a:t>Didelė grupė (51 – 100 žm)</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1202,80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lt-LT" sz="1000">
                          <a:effectLst/>
                        </a:rPr>
                        <a:t>1455,39</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0143">
                <a:tc>
                  <a:txBody>
                    <a:bodyPr/>
                    <a:lstStyle/>
                    <a:p>
                      <a:pPr>
                        <a:lnSpc>
                          <a:spcPct val="115000"/>
                        </a:lnSpc>
                        <a:spcAft>
                          <a:spcPts val="0"/>
                        </a:spcAft>
                      </a:pPr>
                      <a:r>
                        <a:rPr lang="lt-LT" sz="1000">
                          <a:effectLst/>
                        </a:rPr>
                        <a:t>Renginys lietuvių kalba, trukmė 8 val.</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lt-LT" sz="1000">
                          <a:effectLst/>
                        </a:rPr>
                        <a:t>Labai didelė grupė (&gt;101 žm.)</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1274,80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lt-LT" sz="1000">
                          <a:effectLst/>
                        </a:rPr>
                        <a:t>1542,51</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0143">
                <a:tc>
                  <a:txBody>
                    <a:bodyPr/>
                    <a:lstStyle/>
                    <a:p>
                      <a:pPr>
                        <a:lnSpc>
                          <a:spcPct val="115000"/>
                        </a:lnSpc>
                        <a:spcAft>
                          <a:spcPts val="0"/>
                        </a:spcAft>
                      </a:pPr>
                      <a:r>
                        <a:rPr lang="lt-LT" sz="1000">
                          <a:effectLst/>
                        </a:rPr>
                        <a:t>Renginys anglų kalba, trukmė 4 val.</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lt-LT" sz="1000">
                          <a:effectLst/>
                        </a:rPr>
                        <a:t>Maža grupė (iki 25 žm.)</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469,40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567,97</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250143">
                <a:tc>
                  <a:txBody>
                    <a:bodyPr/>
                    <a:lstStyle/>
                    <a:p>
                      <a:pPr>
                        <a:lnSpc>
                          <a:spcPct val="115000"/>
                        </a:lnSpc>
                        <a:spcAft>
                          <a:spcPts val="0"/>
                        </a:spcAft>
                      </a:pPr>
                      <a:r>
                        <a:rPr lang="lt-LT" sz="1000">
                          <a:effectLst/>
                        </a:rPr>
                        <a:t>Renginys anglų kalba, trukmė 4 val.</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lt-LT" sz="1000">
                          <a:effectLst/>
                        </a:rPr>
                        <a:t>Vidutinė grupė (26 – 50 žm.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640,10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774,52</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250143">
                <a:tc>
                  <a:txBody>
                    <a:bodyPr/>
                    <a:lstStyle/>
                    <a:p>
                      <a:pPr>
                        <a:lnSpc>
                          <a:spcPct val="115000"/>
                        </a:lnSpc>
                        <a:spcAft>
                          <a:spcPts val="0"/>
                        </a:spcAft>
                      </a:pPr>
                      <a:r>
                        <a:rPr lang="lt-LT" sz="1000">
                          <a:effectLst/>
                        </a:rPr>
                        <a:t>Renginys anglų kalba, trukmė 4 val.</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lt-LT" sz="1000">
                          <a:effectLst/>
                        </a:rPr>
                        <a:t>Didelė grupė (51 – 100 žm.)</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829,40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1003,57</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250143">
                <a:tc>
                  <a:txBody>
                    <a:bodyPr/>
                    <a:lstStyle/>
                    <a:p>
                      <a:pPr>
                        <a:lnSpc>
                          <a:spcPct val="115000"/>
                        </a:lnSpc>
                        <a:spcAft>
                          <a:spcPts val="0"/>
                        </a:spcAft>
                      </a:pPr>
                      <a:r>
                        <a:rPr lang="lt-LT" sz="1000">
                          <a:effectLst/>
                        </a:rPr>
                        <a:t>Renginys anglų kalba, trukmė 4 val.</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lt-LT" sz="1000">
                          <a:effectLst/>
                        </a:rPr>
                        <a:t>Labai didelė grupė (&gt;101 žm.)</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848,10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1026,20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250143">
                <a:tc>
                  <a:txBody>
                    <a:bodyPr/>
                    <a:lstStyle/>
                    <a:p>
                      <a:pPr>
                        <a:lnSpc>
                          <a:spcPct val="115000"/>
                        </a:lnSpc>
                        <a:spcAft>
                          <a:spcPts val="0"/>
                        </a:spcAft>
                      </a:pPr>
                      <a:r>
                        <a:rPr lang="lt-LT" sz="1000">
                          <a:effectLst/>
                        </a:rPr>
                        <a:t>Renginys anglų kalba, trukmė 8 val.</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lt-LT" sz="1000">
                          <a:effectLst/>
                        </a:rPr>
                        <a:t>Maža grupė (iki 25 žm.)</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792,10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lt-LT" sz="1000">
                          <a:effectLst/>
                        </a:rPr>
                        <a:t>958,44</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0143">
                <a:tc>
                  <a:txBody>
                    <a:bodyPr/>
                    <a:lstStyle/>
                    <a:p>
                      <a:pPr>
                        <a:lnSpc>
                          <a:spcPct val="115000"/>
                        </a:lnSpc>
                        <a:spcAft>
                          <a:spcPts val="0"/>
                        </a:spcAft>
                      </a:pPr>
                      <a:r>
                        <a:rPr lang="lt-LT" sz="1000">
                          <a:effectLst/>
                        </a:rPr>
                        <a:t>Renginys anglų kalba, trukmė 8 val.</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lt-LT" sz="1000">
                          <a:effectLst/>
                        </a:rPr>
                        <a:t>Vidutinė grupė (26 – 50 žm.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1066,80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lt-LT" sz="1000">
                          <a:effectLst/>
                        </a:rPr>
                        <a:t>1290,83</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0143">
                <a:tc>
                  <a:txBody>
                    <a:bodyPr/>
                    <a:lstStyle/>
                    <a:p>
                      <a:pPr>
                        <a:lnSpc>
                          <a:spcPct val="115000"/>
                        </a:lnSpc>
                        <a:spcAft>
                          <a:spcPts val="0"/>
                        </a:spcAft>
                      </a:pPr>
                      <a:r>
                        <a:rPr lang="lt-LT" sz="1000">
                          <a:effectLst/>
                        </a:rPr>
                        <a:t>Renginys anglų kalba, trukmė 8 val.</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lt-LT" sz="1000">
                          <a:effectLst/>
                        </a:rPr>
                        <a:t>Didelė grupė (51 – 100 žm.)</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1280,10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lt-LT" sz="1000">
                          <a:effectLst/>
                        </a:rPr>
                        <a:t>1548,92</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0143">
                <a:tc>
                  <a:txBody>
                    <a:bodyPr/>
                    <a:lstStyle/>
                    <a:p>
                      <a:pPr>
                        <a:lnSpc>
                          <a:spcPct val="115000"/>
                        </a:lnSpc>
                        <a:spcAft>
                          <a:spcPts val="0"/>
                        </a:spcAft>
                      </a:pPr>
                      <a:r>
                        <a:rPr lang="lt-LT" sz="1000">
                          <a:effectLst/>
                        </a:rPr>
                        <a:t>Renginys anglų kalba, trukmė 8 val.</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0"/>
                        </a:spcAft>
                      </a:pPr>
                      <a:r>
                        <a:rPr lang="lt-LT" sz="1000">
                          <a:effectLst/>
                        </a:rPr>
                        <a:t>Labai didelė grupė (&gt;101 žm.)</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000">
                          <a:effectLst/>
                        </a:rPr>
                        <a:t>1288,70</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lt-LT" sz="1000" dirty="0">
                          <a:effectLst/>
                        </a:rPr>
                        <a:t>1559,33</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3" name="Title 2"/>
          <p:cNvSpPr>
            <a:spLocks noGrp="1"/>
          </p:cNvSpPr>
          <p:nvPr>
            <p:ph type="title"/>
          </p:nvPr>
        </p:nvSpPr>
        <p:spPr/>
        <p:txBody>
          <a:bodyPr>
            <a:normAutofit fontScale="90000"/>
          </a:bodyPr>
          <a:lstStyle/>
          <a:p>
            <a:pPr algn="ctr"/>
            <a:r>
              <a:rPr lang="lt-LT" sz="4400" dirty="0">
                <a:effectLst/>
              </a:rPr>
              <a:t>Kai kurių fiksuotųjų įkainių dydžiai </a:t>
            </a:r>
            <a:r>
              <a:rPr lang="lt-LT" sz="4400" dirty="0" smtClean="0">
                <a:effectLst/>
              </a:rPr>
              <a:t>(5)</a:t>
            </a:r>
            <a:endParaRPr lang="lt-LT" dirty="0"/>
          </a:p>
        </p:txBody>
      </p:sp>
      <p:sp>
        <p:nvSpPr>
          <p:cNvPr id="5" name="Rectangle 1"/>
          <p:cNvSpPr>
            <a:spLocks noChangeArrowheads="1"/>
          </p:cNvSpPr>
          <p:nvPr/>
        </p:nvSpPr>
        <p:spPr bwMode="auto">
          <a:xfrm>
            <a:off x="251520" y="1438265"/>
            <a:ext cx="368883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lt-LT" altLang="lt-LT" sz="2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Renginio organizavimo išlaidos</a:t>
            </a:r>
            <a:endParaRPr kumimoji="0" lang="lt-LT" altLang="lt-LT"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lt-LT" altLang="lt-LT"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Moderatoriaus paslaugos</a:t>
            </a:r>
            <a:endParaRPr kumimoji="0" lang="lt-LT" altLang="lt-LT"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13858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44082683"/>
              </p:ext>
            </p:extLst>
          </p:nvPr>
        </p:nvGraphicFramePr>
        <p:xfrm>
          <a:off x="755576" y="1844824"/>
          <a:ext cx="8064896" cy="4824534"/>
        </p:xfrm>
        <a:graphic>
          <a:graphicData uri="http://schemas.openxmlformats.org/drawingml/2006/table">
            <a:tbl>
              <a:tblPr firstRow="1" firstCol="1" bandRow="1">
                <a:tableStyleId>{5940675A-B579-460E-94D1-54222C63F5DA}</a:tableStyleId>
              </a:tblPr>
              <a:tblGrid>
                <a:gridCol w="5904656"/>
                <a:gridCol w="1008112"/>
                <a:gridCol w="1152128"/>
              </a:tblGrid>
              <a:tr h="870402">
                <a:tc>
                  <a:txBody>
                    <a:bodyPr/>
                    <a:lstStyle/>
                    <a:p>
                      <a:pPr algn="ctr">
                        <a:lnSpc>
                          <a:spcPct val="115000"/>
                        </a:lnSpc>
                        <a:spcAft>
                          <a:spcPts val="0"/>
                        </a:spcAft>
                      </a:pPr>
                      <a:r>
                        <a:rPr lang="lt-LT" sz="1800" dirty="0">
                          <a:effectLst/>
                        </a:rPr>
                        <a:t>Paslauga</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t-LT" sz="1800" dirty="0">
                          <a:effectLst/>
                        </a:rPr>
                        <a:t>Kaina be PVM</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t-LT" sz="1800">
                          <a:effectLst/>
                        </a:rPr>
                        <a:t>Kaina su PVM</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38624">
                <a:tc>
                  <a:txBody>
                    <a:bodyPr/>
                    <a:lstStyle/>
                    <a:p>
                      <a:pPr>
                        <a:lnSpc>
                          <a:spcPct val="115000"/>
                        </a:lnSpc>
                        <a:spcAft>
                          <a:spcPts val="0"/>
                        </a:spcAft>
                      </a:pPr>
                      <a:r>
                        <a:rPr lang="lt-LT" sz="1800" dirty="0">
                          <a:effectLst/>
                        </a:rPr>
                        <a:t>Mažos salės nuoma su įranga, trukmė 4 val.</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00B0F0"/>
                    </a:solidFill>
                  </a:tcPr>
                </a:tc>
                <a:tc>
                  <a:txBody>
                    <a:bodyPr/>
                    <a:lstStyle/>
                    <a:p>
                      <a:pPr algn="r">
                        <a:lnSpc>
                          <a:spcPct val="115000"/>
                        </a:lnSpc>
                        <a:spcAft>
                          <a:spcPts val="0"/>
                        </a:spcAft>
                      </a:pPr>
                      <a:r>
                        <a:rPr lang="lt-LT" sz="1800" dirty="0">
                          <a:effectLst/>
                        </a:rPr>
                        <a:t>66,06</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algn="r">
                        <a:lnSpc>
                          <a:spcPct val="115000"/>
                        </a:lnSpc>
                        <a:spcAft>
                          <a:spcPts val="0"/>
                        </a:spcAft>
                      </a:pPr>
                      <a:r>
                        <a:rPr lang="lt-LT" sz="1800" dirty="0">
                          <a:effectLst/>
                        </a:rPr>
                        <a:t>79,93</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tr>
              <a:tr h="552568">
                <a:tc>
                  <a:txBody>
                    <a:bodyPr/>
                    <a:lstStyle/>
                    <a:p>
                      <a:pPr>
                        <a:lnSpc>
                          <a:spcPct val="115000"/>
                        </a:lnSpc>
                        <a:spcAft>
                          <a:spcPts val="0"/>
                        </a:spcAft>
                      </a:pPr>
                      <a:r>
                        <a:rPr lang="lt-LT" sz="1800" dirty="0">
                          <a:effectLst/>
                        </a:rPr>
                        <a:t>Vidutinės salės nuoma su įranga, trukmė 4 val.</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t-LT" sz="1800" dirty="0">
                          <a:effectLst/>
                        </a:rPr>
                        <a:t>75,05</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lt-LT" sz="1800">
                          <a:effectLst/>
                        </a:rPr>
                        <a:t>90,81</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8624">
                <a:tc>
                  <a:txBody>
                    <a:bodyPr/>
                    <a:lstStyle/>
                    <a:p>
                      <a:pPr>
                        <a:lnSpc>
                          <a:spcPct val="115000"/>
                        </a:lnSpc>
                        <a:spcAft>
                          <a:spcPts val="0"/>
                        </a:spcAft>
                      </a:pPr>
                      <a:r>
                        <a:rPr lang="lt-LT" sz="1800" dirty="0">
                          <a:effectLst/>
                        </a:rPr>
                        <a:t>Didelės salės nuoma su įranga, trukmė 4 val.</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t-LT" sz="1800" dirty="0">
                          <a:effectLst/>
                        </a:rPr>
                        <a:t>99,17</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lt-LT" sz="1800">
                          <a:effectLst/>
                        </a:rPr>
                        <a:t>120,00</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52568">
                <a:tc>
                  <a:txBody>
                    <a:bodyPr/>
                    <a:lstStyle/>
                    <a:p>
                      <a:pPr>
                        <a:lnSpc>
                          <a:spcPct val="115000"/>
                        </a:lnSpc>
                        <a:spcAft>
                          <a:spcPts val="0"/>
                        </a:spcAft>
                      </a:pPr>
                      <a:r>
                        <a:rPr lang="lt-LT" sz="1800" dirty="0">
                          <a:effectLst/>
                        </a:rPr>
                        <a:t>Labai didelės salės nuoma su įranga, trukmė 4 val.</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t-LT" sz="1800" dirty="0">
                          <a:effectLst/>
                        </a:rPr>
                        <a:t>162,86</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lt-LT" sz="1800">
                          <a:effectLst/>
                        </a:rPr>
                        <a:t>197,06</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8624">
                <a:tc>
                  <a:txBody>
                    <a:bodyPr/>
                    <a:lstStyle/>
                    <a:p>
                      <a:pPr>
                        <a:lnSpc>
                          <a:spcPct val="115000"/>
                        </a:lnSpc>
                        <a:spcAft>
                          <a:spcPts val="0"/>
                        </a:spcAft>
                      </a:pPr>
                      <a:r>
                        <a:rPr lang="lt-LT" sz="1800" dirty="0">
                          <a:effectLst/>
                        </a:rPr>
                        <a:t>Mažos salės nuoma su įranga, trukmė 8 val.</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00B0F0"/>
                    </a:solidFill>
                  </a:tcPr>
                </a:tc>
                <a:tc>
                  <a:txBody>
                    <a:bodyPr/>
                    <a:lstStyle/>
                    <a:p>
                      <a:pPr algn="r">
                        <a:lnSpc>
                          <a:spcPct val="115000"/>
                        </a:lnSpc>
                        <a:spcAft>
                          <a:spcPts val="0"/>
                        </a:spcAft>
                      </a:pPr>
                      <a:r>
                        <a:rPr lang="lt-LT" sz="1800" dirty="0">
                          <a:effectLst/>
                        </a:rPr>
                        <a:t>99,08</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tc>
                  <a:txBody>
                    <a:bodyPr/>
                    <a:lstStyle/>
                    <a:p>
                      <a:pPr algn="r">
                        <a:lnSpc>
                          <a:spcPct val="115000"/>
                        </a:lnSpc>
                        <a:spcAft>
                          <a:spcPts val="0"/>
                        </a:spcAft>
                      </a:pPr>
                      <a:r>
                        <a:rPr lang="lt-LT" sz="1800" dirty="0">
                          <a:effectLst/>
                        </a:rPr>
                        <a:t>119,89</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tr>
              <a:tr h="552568">
                <a:tc>
                  <a:txBody>
                    <a:bodyPr/>
                    <a:lstStyle/>
                    <a:p>
                      <a:pPr>
                        <a:lnSpc>
                          <a:spcPct val="115000"/>
                        </a:lnSpc>
                        <a:spcAft>
                          <a:spcPts val="0"/>
                        </a:spcAft>
                      </a:pPr>
                      <a:r>
                        <a:rPr lang="lt-LT" sz="1800" dirty="0">
                          <a:effectLst/>
                        </a:rPr>
                        <a:t>Vidutinės salės nuoma su įranga, trukmė 8 val.</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t-LT" sz="1800" dirty="0">
                          <a:effectLst/>
                        </a:rPr>
                        <a:t>118,60</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lt-LT" sz="1800" dirty="0">
                          <a:effectLst/>
                        </a:rPr>
                        <a:t>143,51</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7988">
                <a:tc>
                  <a:txBody>
                    <a:bodyPr/>
                    <a:lstStyle/>
                    <a:p>
                      <a:pPr>
                        <a:lnSpc>
                          <a:spcPct val="115000"/>
                        </a:lnSpc>
                        <a:spcAft>
                          <a:spcPts val="0"/>
                        </a:spcAft>
                      </a:pPr>
                      <a:r>
                        <a:rPr lang="lt-LT" sz="1800">
                          <a:effectLst/>
                        </a:rPr>
                        <a:t>Didelės salės nuoma su įranga, trukmė 8 val.</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t-LT" sz="1800" dirty="0">
                          <a:effectLst/>
                        </a:rPr>
                        <a:t>148,00</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lt-LT" sz="1800" dirty="0">
                          <a:effectLst/>
                        </a:rPr>
                        <a:t>179,08</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52568">
                <a:tc>
                  <a:txBody>
                    <a:bodyPr/>
                    <a:lstStyle/>
                    <a:p>
                      <a:pPr>
                        <a:lnSpc>
                          <a:spcPct val="115000"/>
                        </a:lnSpc>
                        <a:spcAft>
                          <a:spcPts val="0"/>
                        </a:spcAft>
                      </a:pPr>
                      <a:r>
                        <a:rPr lang="lt-LT" sz="1800">
                          <a:effectLst/>
                        </a:rPr>
                        <a:t>Labai didelės salės nuoma su įranga, trukmė 8 val.</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t-LT" sz="1800">
                          <a:effectLst/>
                        </a:rPr>
                        <a:t>235,54</a:t>
                      </a:r>
                      <a:endParaRPr lang="lt-LT"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lt-LT" sz="1800" dirty="0">
                          <a:effectLst/>
                        </a:rPr>
                        <a:t>285,00</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bl>
          </a:graphicData>
        </a:graphic>
      </p:graphicFrame>
      <p:sp>
        <p:nvSpPr>
          <p:cNvPr id="3" name="Title 2"/>
          <p:cNvSpPr>
            <a:spLocks noGrp="1"/>
          </p:cNvSpPr>
          <p:nvPr>
            <p:ph type="title"/>
          </p:nvPr>
        </p:nvSpPr>
        <p:spPr/>
        <p:txBody>
          <a:bodyPr>
            <a:normAutofit fontScale="90000"/>
          </a:bodyPr>
          <a:lstStyle/>
          <a:p>
            <a:pPr algn="ctr"/>
            <a:r>
              <a:rPr lang="lt-LT" sz="4400" dirty="0">
                <a:effectLst/>
              </a:rPr>
              <a:t>Kai kurių fiksuotųjų įkainių dydžiai </a:t>
            </a:r>
            <a:r>
              <a:rPr lang="lt-LT" sz="4400" dirty="0" smtClean="0">
                <a:effectLst/>
              </a:rPr>
              <a:t>(6)</a:t>
            </a:r>
            <a:endParaRPr lang="lt-LT" dirty="0"/>
          </a:p>
        </p:txBody>
      </p:sp>
      <p:sp>
        <p:nvSpPr>
          <p:cNvPr id="5" name="Rectangle 1"/>
          <p:cNvSpPr>
            <a:spLocks noChangeArrowheads="1"/>
          </p:cNvSpPr>
          <p:nvPr/>
        </p:nvSpPr>
        <p:spPr bwMode="auto">
          <a:xfrm>
            <a:off x="611560" y="1357735"/>
            <a:ext cx="7776864"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lt-LT" altLang="lt-LT"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salės nuoma </a:t>
            </a:r>
            <a:endParaRPr kumimoji="0" lang="lt-LT" altLang="lt-LT"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lt-LT" altLang="lt-LT"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6364825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48767583"/>
              </p:ext>
            </p:extLst>
          </p:nvPr>
        </p:nvGraphicFramePr>
        <p:xfrm>
          <a:off x="457200" y="2060849"/>
          <a:ext cx="8291264" cy="4392487"/>
        </p:xfrm>
        <a:graphic>
          <a:graphicData uri="http://schemas.openxmlformats.org/drawingml/2006/table">
            <a:tbl>
              <a:tblPr firstRow="1" firstCol="1" bandRow="1">
                <a:tableStyleId>{74C1A8A3-306A-4EB7-A6B1-4F7E0EB9C5D6}</a:tableStyleId>
              </a:tblPr>
              <a:tblGrid>
                <a:gridCol w="2858142"/>
                <a:gridCol w="2716561"/>
                <a:gridCol w="2716561"/>
              </a:tblGrid>
              <a:tr h="438853">
                <a:tc>
                  <a:txBody>
                    <a:bodyPr/>
                    <a:lstStyle/>
                    <a:p>
                      <a:pPr>
                        <a:lnSpc>
                          <a:spcPct val="115000"/>
                        </a:lnSpc>
                        <a:spcAft>
                          <a:spcPts val="0"/>
                        </a:spcAft>
                      </a:pPr>
                      <a:r>
                        <a:rPr lang="lt-LT" sz="2000" dirty="0">
                          <a:effectLst/>
                        </a:rPr>
                        <a:t>Maitinimo paslaugos</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t-LT" sz="2000" dirty="0">
                          <a:effectLst/>
                        </a:rPr>
                        <a:t>Kaina be PVM</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lt-LT" sz="2000">
                          <a:effectLst/>
                        </a:rPr>
                        <a:t>Kaina su PVM</a:t>
                      </a:r>
                      <a:endParaRPr lang="lt-L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317878">
                <a:tc>
                  <a:txBody>
                    <a:bodyPr/>
                    <a:lstStyle/>
                    <a:p>
                      <a:pPr>
                        <a:lnSpc>
                          <a:spcPct val="115000"/>
                        </a:lnSpc>
                        <a:spcAft>
                          <a:spcPts val="0"/>
                        </a:spcAft>
                      </a:pPr>
                      <a:r>
                        <a:rPr lang="lt-LT" sz="2000" dirty="0">
                          <a:effectLst/>
                        </a:rPr>
                        <a:t>1 kavos pertraukėlė 1 </a:t>
                      </a:r>
                      <a:r>
                        <a:rPr lang="lt-LT" sz="2000" dirty="0" err="1">
                          <a:effectLst/>
                        </a:rPr>
                        <a:t>asm</a:t>
                      </a:r>
                      <a:r>
                        <a:rPr lang="lt-LT" sz="2000" dirty="0">
                          <a:effectLst/>
                        </a:rPr>
                        <a:t>., kai renginio trukmė 4 val.</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lt-LT" sz="2000" dirty="0">
                          <a:effectLst/>
                        </a:rPr>
                        <a:t>2,15</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t-LT" sz="2000">
                          <a:effectLst/>
                        </a:rPr>
                        <a:t>2,60</a:t>
                      </a:r>
                      <a:endParaRPr lang="lt-L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317878">
                <a:tc>
                  <a:txBody>
                    <a:bodyPr/>
                    <a:lstStyle/>
                    <a:p>
                      <a:pPr>
                        <a:lnSpc>
                          <a:spcPct val="115000"/>
                        </a:lnSpc>
                        <a:spcAft>
                          <a:spcPts val="0"/>
                        </a:spcAft>
                      </a:pPr>
                      <a:r>
                        <a:rPr lang="lt-LT" sz="2000" dirty="0">
                          <a:effectLst/>
                        </a:rPr>
                        <a:t>2 kavos pertraukėlės 1 </a:t>
                      </a:r>
                      <a:r>
                        <a:rPr lang="lt-LT" sz="2000" dirty="0" err="1">
                          <a:effectLst/>
                        </a:rPr>
                        <a:t>asm</a:t>
                      </a:r>
                      <a:r>
                        <a:rPr lang="lt-LT" sz="2000" dirty="0">
                          <a:effectLst/>
                        </a:rPr>
                        <a:t>., kai renginio trukmė 8 val.</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lt-LT" sz="2000" dirty="0">
                          <a:effectLst/>
                        </a:rPr>
                        <a:t>4,30</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t-LT" sz="2000" dirty="0">
                          <a:effectLst/>
                        </a:rPr>
                        <a:t>5,20</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317878">
                <a:tc>
                  <a:txBody>
                    <a:bodyPr/>
                    <a:lstStyle/>
                    <a:p>
                      <a:pPr>
                        <a:lnSpc>
                          <a:spcPct val="115000"/>
                        </a:lnSpc>
                        <a:spcAft>
                          <a:spcPts val="0"/>
                        </a:spcAft>
                      </a:pPr>
                      <a:r>
                        <a:rPr lang="lt-LT" sz="2000">
                          <a:effectLst/>
                        </a:rPr>
                        <a:t>Pietūs 1 asm. (kai renginys ne trumpesnis nei 8 val.)</a:t>
                      </a:r>
                      <a:endParaRPr lang="lt-L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lt-LT" sz="2000" dirty="0">
                          <a:effectLst/>
                        </a:rPr>
                        <a:t>6,50</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t-LT" sz="2000" dirty="0">
                          <a:effectLst/>
                        </a:rPr>
                        <a:t>7,87</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3" name="Title 2"/>
          <p:cNvSpPr>
            <a:spLocks noGrp="1"/>
          </p:cNvSpPr>
          <p:nvPr>
            <p:ph type="title"/>
          </p:nvPr>
        </p:nvSpPr>
        <p:spPr/>
        <p:txBody>
          <a:bodyPr>
            <a:noAutofit/>
          </a:bodyPr>
          <a:lstStyle/>
          <a:p>
            <a:pPr algn="ctr"/>
            <a:r>
              <a:rPr lang="lt-LT" sz="4000" dirty="0">
                <a:effectLst/>
              </a:rPr>
              <a:t>Kai kurių fiksuotųjų įkainių dydžiai </a:t>
            </a:r>
            <a:r>
              <a:rPr lang="lt-LT" sz="4000" dirty="0" smtClean="0">
                <a:effectLst/>
              </a:rPr>
              <a:t>(7)</a:t>
            </a:r>
            <a:endParaRPr lang="lt-LT" sz="4000" dirty="0"/>
          </a:p>
        </p:txBody>
      </p:sp>
      <p:sp>
        <p:nvSpPr>
          <p:cNvPr id="5" name="Rectangle 1"/>
          <p:cNvSpPr>
            <a:spLocks noChangeArrowheads="1"/>
          </p:cNvSpPr>
          <p:nvPr/>
        </p:nvSpPr>
        <p:spPr bwMode="auto">
          <a:xfrm>
            <a:off x="323528" y="1590855"/>
            <a:ext cx="4192173"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lang="lt-LT" altLang="lt-LT" sz="2000" b="1" dirty="0">
                <a:latin typeface="Times New Roman" panose="02020603050405020304" pitchFamily="18" charset="0"/>
                <a:ea typeface="Calibri" panose="020F0502020204030204" pitchFamily="34" charset="0"/>
                <a:cs typeface="Times New Roman" panose="02020603050405020304" pitchFamily="18" charset="0"/>
              </a:rPr>
              <a:t>R</a:t>
            </a:r>
            <a:r>
              <a:rPr kumimoji="0" lang="lt-LT" altLang="lt-LT" sz="2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enginio dalyvių maitinimo išlaidos</a:t>
            </a:r>
            <a:endParaRPr kumimoji="0" lang="lt-LT" altLang="lt-LT"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lt-LT" altLang="lt-LT"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802350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539750" y="327820"/>
            <a:ext cx="8229600" cy="642937"/>
          </a:xfrm>
        </p:spPr>
        <p:txBody>
          <a:bodyPr>
            <a:normAutofit fontScale="90000"/>
          </a:bodyPr>
          <a:lstStyle/>
          <a:p>
            <a:pPr>
              <a:defRPr/>
            </a:pPr>
            <a:r>
              <a:rPr lang="lt-LT" altLang="lt-LT" dirty="0" smtClean="0"/>
              <a:t>REIKALAVIMAI PAREIŠKĖJAMS</a:t>
            </a:r>
          </a:p>
        </p:txBody>
      </p:sp>
      <p:sp>
        <p:nvSpPr>
          <p:cNvPr id="34819" name="Content Placeholder 2"/>
          <p:cNvSpPr>
            <a:spLocks noGrp="1"/>
          </p:cNvSpPr>
          <p:nvPr>
            <p:ph idx="1"/>
          </p:nvPr>
        </p:nvSpPr>
        <p:spPr>
          <a:xfrm>
            <a:off x="457200" y="2276872"/>
            <a:ext cx="8507288" cy="3311748"/>
          </a:xfrm>
        </p:spPr>
        <p:txBody>
          <a:bodyPr/>
          <a:lstStyle/>
          <a:p>
            <a:pPr algn="just"/>
            <a:r>
              <a:rPr lang="lt-LT" altLang="lt-LT" sz="2300" dirty="0"/>
              <a:t>viešieji ir privatūs juridiniai asmenys (ar jų filialai, atstovybės), kurių veiklos vykdymo vieta yra </a:t>
            </a:r>
            <a:r>
              <a:rPr lang="lt-LT" altLang="lt-LT" sz="2300" dirty="0" smtClean="0"/>
              <a:t>VPS </a:t>
            </a:r>
            <a:r>
              <a:rPr lang="lt-LT" altLang="lt-LT" sz="2300" dirty="0"/>
              <a:t>įgyvendinimo teritorijoje </a:t>
            </a:r>
            <a:r>
              <a:rPr lang="lt-LT" altLang="lt-LT" sz="2300" b="1" u="sng" dirty="0">
                <a:solidFill>
                  <a:srgbClr val="0000CC"/>
                </a:solidFill>
              </a:rPr>
              <a:t>ar besiribojančioje teritorijoje </a:t>
            </a:r>
            <a:r>
              <a:rPr lang="lt-LT" altLang="lt-LT" sz="2300" dirty="0"/>
              <a:t>ir kurie veikia ne trumpiau nei 2 metus ;</a:t>
            </a:r>
          </a:p>
          <a:p>
            <a:pPr algn="just"/>
            <a:r>
              <a:rPr lang="lt-LT" altLang="lt-LT" sz="2300" dirty="0"/>
              <a:t>savivaldybės, kurios teritorijoje įgyvendinama </a:t>
            </a:r>
            <a:r>
              <a:rPr lang="lt-LT" altLang="lt-LT" sz="2300" dirty="0" smtClean="0"/>
              <a:t>VPS, </a:t>
            </a:r>
            <a:r>
              <a:rPr lang="lt-LT" altLang="lt-LT" sz="2300" dirty="0"/>
              <a:t>administracija.</a:t>
            </a:r>
          </a:p>
          <a:p>
            <a:pPr algn="just"/>
            <a:r>
              <a:rPr lang="lt-LT" sz="2300" dirty="0"/>
              <a:t>Projekto pareiškėjų arba bent vienu iš partnerių turi būti nevyriausybinė organizacija (NVO) arba socialinis partneris (t.y. darbuotojų ar darbdavių organizacija).</a:t>
            </a:r>
            <a:endParaRPr lang="lt-LT" altLang="lt-LT" sz="2300" dirty="0"/>
          </a:p>
          <a:p>
            <a:pPr algn="just"/>
            <a:endParaRPr lang="lt-LT" altLang="lt-LT" sz="2300" dirty="0" smtClean="0"/>
          </a:p>
        </p:txBody>
      </p:sp>
      <p:sp>
        <p:nvSpPr>
          <p:cNvPr id="4" name="Rectangle 3"/>
          <p:cNvSpPr/>
          <p:nvPr/>
        </p:nvSpPr>
        <p:spPr>
          <a:xfrm>
            <a:off x="320675" y="1009650"/>
            <a:ext cx="8280400" cy="1081088"/>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lt-LT" dirty="0"/>
          </a:p>
        </p:txBody>
      </p:sp>
      <p:sp>
        <p:nvSpPr>
          <p:cNvPr id="34821" name="TextBox 8"/>
          <p:cNvSpPr txBox="1">
            <a:spLocks noChangeArrowheads="1"/>
          </p:cNvSpPr>
          <p:nvPr/>
        </p:nvSpPr>
        <p:spPr bwMode="auto">
          <a:xfrm>
            <a:off x="428625" y="1052736"/>
            <a:ext cx="80645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itchFamily="34" charset="0"/>
                <a:cs typeface="Arial" charset="0"/>
              </a:defRPr>
            </a:lvl1pPr>
            <a:lvl2pPr marL="742950" indent="-285750">
              <a:defRPr>
                <a:solidFill>
                  <a:schemeClr val="tx1"/>
                </a:solidFill>
                <a:latin typeface="Lucida Sans Unicode" pitchFamily="34" charset="0"/>
                <a:cs typeface="Arial" charset="0"/>
              </a:defRPr>
            </a:lvl2pPr>
            <a:lvl3pPr marL="1143000" indent="-228600">
              <a:defRPr>
                <a:solidFill>
                  <a:schemeClr val="tx1"/>
                </a:solidFill>
                <a:latin typeface="Lucida Sans Unicode" pitchFamily="34" charset="0"/>
                <a:cs typeface="Arial" charset="0"/>
              </a:defRPr>
            </a:lvl3pPr>
            <a:lvl4pPr marL="1600200" indent="-228600">
              <a:defRPr>
                <a:solidFill>
                  <a:schemeClr val="tx1"/>
                </a:solidFill>
                <a:latin typeface="Lucida Sans Unicode" pitchFamily="34" charset="0"/>
                <a:cs typeface="Arial" charset="0"/>
              </a:defRPr>
            </a:lvl4pPr>
            <a:lvl5pPr marL="2057400" indent="-228600">
              <a:defRPr>
                <a:solidFill>
                  <a:schemeClr val="tx1"/>
                </a:solidFill>
                <a:latin typeface="Lucida Sans Unicode" pitchFamily="34" charset="0"/>
                <a:cs typeface="Arial" charset="0"/>
              </a:defRPr>
            </a:lvl5pPr>
            <a:lvl6pPr marL="2514600" indent="-228600" eaLnBrk="0" fontAlgn="base" hangingPunct="0">
              <a:spcBef>
                <a:spcPct val="0"/>
              </a:spcBef>
              <a:spcAft>
                <a:spcPct val="0"/>
              </a:spcAft>
              <a:defRPr>
                <a:solidFill>
                  <a:schemeClr val="tx1"/>
                </a:solidFill>
                <a:latin typeface="Lucida Sans Unicode" pitchFamily="34" charset="0"/>
                <a:cs typeface="Arial" charset="0"/>
              </a:defRPr>
            </a:lvl6pPr>
            <a:lvl7pPr marL="2971800" indent="-228600" eaLnBrk="0" fontAlgn="base" hangingPunct="0">
              <a:spcBef>
                <a:spcPct val="0"/>
              </a:spcBef>
              <a:spcAft>
                <a:spcPct val="0"/>
              </a:spcAft>
              <a:defRPr>
                <a:solidFill>
                  <a:schemeClr val="tx1"/>
                </a:solidFill>
                <a:latin typeface="Lucida Sans Unicode" pitchFamily="34" charset="0"/>
                <a:cs typeface="Arial" charset="0"/>
              </a:defRPr>
            </a:lvl7pPr>
            <a:lvl8pPr marL="3429000" indent="-228600" eaLnBrk="0" fontAlgn="base" hangingPunct="0">
              <a:spcBef>
                <a:spcPct val="0"/>
              </a:spcBef>
              <a:spcAft>
                <a:spcPct val="0"/>
              </a:spcAft>
              <a:defRPr>
                <a:solidFill>
                  <a:schemeClr val="tx1"/>
                </a:solidFill>
                <a:latin typeface="Lucida Sans Unicode" pitchFamily="34" charset="0"/>
                <a:cs typeface="Arial" charset="0"/>
              </a:defRPr>
            </a:lvl8pPr>
            <a:lvl9pPr marL="3886200" indent="-228600" eaLnBrk="0" fontAlgn="base" hangingPunct="0">
              <a:spcBef>
                <a:spcPct val="0"/>
              </a:spcBef>
              <a:spcAft>
                <a:spcPct val="0"/>
              </a:spcAft>
              <a:defRPr>
                <a:solidFill>
                  <a:schemeClr val="tx1"/>
                </a:solidFill>
                <a:latin typeface="Lucida Sans Unicode" pitchFamily="34" charset="0"/>
                <a:cs typeface="Arial" charset="0"/>
              </a:defRPr>
            </a:lvl9pPr>
          </a:lstStyle>
          <a:p>
            <a:r>
              <a:rPr lang="lt-LT" altLang="lt-LT" b="1" dirty="0">
                <a:latin typeface="Arial" charset="0"/>
              </a:rPr>
              <a:t>Vietos plėtros strategijos </a:t>
            </a:r>
            <a:r>
              <a:rPr lang="lt-LT" altLang="lt-LT" b="1" dirty="0" smtClean="0">
                <a:latin typeface="Arial" charset="0"/>
              </a:rPr>
              <a:t> (VPS) įgyvendinimo </a:t>
            </a:r>
            <a:r>
              <a:rPr lang="lt-LT" altLang="lt-LT" b="1" dirty="0">
                <a:latin typeface="Arial" charset="0"/>
              </a:rPr>
              <a:t>teritorija</a:t>
            </a:r>
            <a:r>
              <a:rPr lang="lt-LT" altLang="lt-LT" dirty="0">
                <a:latin typeface="Arial" charset="0"/>
              </a:rPr>
              <a:t> – </a:t>
            </a:r>
            <a:r>
              <a:rPr lang="lt-LT" altLang="lt-LT" dirty="0" smtClean="0">
                <a:latin typeface="Arial" charset="0"/>
              </a:rPr>
              <a:t>VPS, </a:t>
            </a:r>
            <a:r>
              <a:rPr lang="lt-LT" altLang="lt-LT" dirty="0">
                <a:latin typeface="Arial" charset="0"/>
              </a:rPr>
              <a:t>kuriai įgyvendinti skirtas projektas, apibrėžta teritorija, kurioje numatyta įgyvendinti </a:t>
            </a:r>
            <a:r>
              <a:rPr lang="lt-LT" altLang="lt-LT" dirty="0" smtClean="0">
                <a:latin typeface="Arial" charset="0"/>
              </a:rPr>
              <a:t>VPS.</a:t>
            </a:r>
            <a:endParaRPr lang="lt-LT" altLang="lt-LT" dirty="0">
              <a:latin typeface="Arial" charset="0"/>
            </a:endParaRPr>
          </a:p>
          <a:p>
            <a:endParaRPr lang="lt-LT" altLang="lt-LT" dirty="0">
              <a:latin typeface="Arial" charset="0"/>
            </a:endParaRPr>
          </a:p>
        </p:txBody>
      </p:sp>
      <p:sp>
        <p:nvSpPr>
          <p:cNvPr id="7" name="Rounded Rectangle 6"/>
          <p:cNvSpPr/>
          <p:nvPr/>
        </p:nvSpPr>
        <p:spPr>
          <a:xfrm>
            <a:off x="320675" y="5733256"/>
            <a:ext cx="8785225" cy="1008112"/>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endParaRPr lang="lt-LT" dirty="0"/>
          </a:p>
          <a:p>
            <a:pPr algn="just">
              <a:defRPr/>
            </a:pPr>
            <a:endParaRPr lang="lt-LT" dirty="0"/>
          </a:p>
          <a:p>
            <a:pPr algn="just">
              <a:defRPr/>
            </a:pPr>
            <a:endParaRPr lang="lt-LT" dirty="0"/>
          </a:p>
          <a:p>
            <a:pPr algn="just">
              <a:defRPr/>
            </a:pPr>
            <a:r>
              <a:rPr lang="lt-LT" dirty="0"/>
              <a:t>2 metų veiklos vykdymo reikalavimas netaikomas  miesto VVG ir biudžetinėms įstaigoms.</a:t>
            </a:r>
          </a:p>
          <a:p>
            <a:pPr algn="just">
              <a:defRPr/>
            </a:pPr>
            <a:endParaRPr lang="lt-LT" dirty="0"/>
          </a:p>
          <a:p>
            <a:pPr algn="just">
              <a:defRPr/>
            </a:pPr>
            <a:endParaRPr lang="lt-LT" dirty="0"/>
          </a:p>
          <a:p>
            <a:pPr algn="just">
              <a:defRPr/>
            </a:pPr>
            <a:endParaRPr lang="lt-LT" dirty="0"/>
          </a:p>
          <a:p>
            <a:pPr algn="just">
              <a:defRPr/>
            </a:pPr>
            <a:endParaRPr lang="lt-LT" dirty="0"/>
          </a:p>
        </p:txBody>
      </p:sp>
    </p:spTree>
    <p:extLst>
      <p:ext uri="{BB962C8B-B14F-4D97-AF65-F5344CB8AC3E}">
        <p14:creationId xmlns:p14="http://schemas.microsoft.com/office/powerpoint/2010/main" val="163292100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1560" y="1889854"/>
            <a:ext cx="8229600" cy="1143000"/>
          </a:xfrm>
        </p:spPr>
        <p:txBody>
          <a:bodyPr>
            <a:noAutofit/>
          </a:bodyPr>
          <a:lstStyle/>
          <a:p>
            <a:pPr algn="ctr">
              <a:defRPr/>
            </a:pPr>
            <a:r>
              <a:rPr lang="lt-LT" sz="4000" dirty="0" smtClean="0">
                <a:solidFill>
                  <a:srgbClr val="0000CC"/>
                </a:solidFill>
              </a:rPr>
              <a:t>Ačiū už dėmesį!</a:t>
            </a:r>
            <a:endParaRPr lang="lt-LT" sz="4000" dirty="0">
              <a:solidFill>
                <a:srgbClr val="0000CC"/>
              </a:solidFill>
            </a:endParaRPr>
          </a:p>
        </p:txBody>
      </p:sp>
      <p:sp>
        <p:nvSpPr>
          <p:cNvPr id="4" name="Title 2"/>
          <p:cNvSpPr txBox="1">
            <a:spLocks/>
          </p:cNvSpPr>
          <p:nvPr/>
        </p:nvSpPr>
        <p:spPr>
          <a:xfrm>
            <a:off x="590872" y="2996952"/>
            <a:ext cx="8229600" cy="1728192"/>
          </a:xfrm>
          <a:prstGeom prst="rect">
            <a:avLst/>
          </a:prstGeom>
        </p:spPr>
        <p:txBody>
          <a:bodyPr anchor="ctr">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a:defRPr/>
            </a:pPr>
            <a:r>
              <a:rPr lang="lt-LT" sz="3200" dirty="0" smtClean="0"/>
              <a:t/>
            </a:r>
            <a:br>
              <a:rPr lang="lt-LT" sz="3200" dirty="0" smtClean="0"/>
            </a:br>
            <a:r>
              <a:rPr lang="lt-LT" sz="3200" b="0" dirty="0" smtClean="0"/>
              <a:t>Juozas Meldžiukas</a:t>
            </a:r>
          </a:p>
          <a:p>
            <a:pPr algn="ctr">
              <a:defRPr/>
            </a:pPr>
            <a:r>
              <a:rPr lang="lt-LT" sz="2400" b="0" dirty="0" err="1" smtClean="0"/>
              <a:t>juozasm@gmail.com</a:t>
            </a:r>
            <a:endParaRPr lang="lt-LT" sz="2400" b="0" dirty="0" smtClean="0"/>
          </a:p>
          <a:p>
            <a:pPr algn="ctr">
              <a:defRPr/>
            </a:pPr>
            <a:r>
              <a:rPr lang="lt-LT" sz="2400" b="0" dirty="0" smtClean="0"/>
              <a:t>+370 647 90003</a:t>
            </a:r>
            <a:endParaRPr lang="lt-LT" sz="2400" b="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392694" y="371476"/>
            <a:ext cx="8229600" cy="642938"/>
          </a:xfrm>
        </p:spPr>
        <p:txBody>
          <a:bodyPr>
            <a:normAutofit fontScale="90000"/>
          </a:bodyPr>
          <a:lstStyle/>
          <a:p>
            <a:pPr>
              <a:defRPr/>
            </a:pPr>
            <a:r>
              <a:rPr lang="en-US" altLang="lt-LT" dirty="0" smtClean="0"/>
              <a:t>REIKALAVIMAI PARTNERIAMS </a:t>
            </a:r>
            <a:endParaRPr lang="lt-LT" altLang="lt-LT" dirty="0" smtClean="0"/>
          </a:p>
        </p:txBody>
      </p:sp>
      <p:sp>
        <p:nvSpPr>
          <p:cNvPr id="36867" name="Content Placeholder 2"/>
          <p:cNvSpPr>
            <a:spLocks noGrp="1"/>
          </p:cNvSpPr>
          <p:nvPr>
            <p:ph idx="1"/>
          </p:nvPr>
        </p:nvSpPr>
        <p:spPr>
          <a:xfrm>
            <a:off x="420688" y="1014413"/>
            <a:ext cx="8229600" cy="4574827"/>
          </a:xfrm>
        </p:spPr>
        <p:txBody>
          <a:bodyPr/>
          <a:lstStyle/>
          <a:p>
            <a:r>
              <a:rPr lang="lt-LT" altLang="lt-LT" sz="2400" dirty="0" smtClean="0"/>
              <a:t>v</a:t>
            </a:r>
            <a:r>
              <a:rPr lang="en-US" altLang="lt-LT" sz="2400" dirty="0" err="1" smtClean="0"/>
              <a:t>ie</a:t>
            </a:r>
            <a:r>
              <a:rPr lang="lt-LT" altLang="lt-LT" sz="2400" dirty="0" smtClean="0"/>
              <a:t>šieji ir privatūs juridiniai asmenys (ar jų filialai, atstovybės), kurių veiklos vykdymo vieta yra vietos plėtros strategijos įgyvendinimo teritorijoje ar besiribojančioje teritorijoje;</a:t>
            </a:r>
          </a:p>
          <a:p>
            <a:r>
              <a:rPr lang="lt-LT" altLang="lt-LT" sz="2400" dirty="0" smtClean="0"/>
              <a:t>savivaldybės, kurios teritorijoje įgyvendinama vietos plėtros strategija, administracija;</a:t>
            </a:r>
          </a:p>
          <a:p>
            <a:r>
              <a:rPr lang="lt-LT" altLang="lt-LT" sz="2400" dirty="0" smtClean="0"/>
              <a:t>savivaldybės, kurios teritorija ribojasi su teritorija tos savivaldybės, kurioje įgyvendinama vietos plėtros strategija, administracija.</a:t>
            </a:r>
          </a:p>
          <a:p>
            <a:endParaRPr lang="lt-LT" altLang="lt-LT" sz="2400" dirty="0" smtClean="0"/>
          </a:p>
        </p:txBody>
      </p:sp>
    </p:spTree>
    <p:extLst>
      <p:ext uri="{BB962C8B-B14F-4D97-AF65-F5344CB8AC3E}">
        <p14:creationId xmlns:p14="http://schemas.microsoft.com/office/powerpoint/2010/main" val="2636128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340768"/>
            <a:ext cx="8640960" cy="4968552"/>
          </a:xfrm>
        </p:spPr>
        <p:txBody>
          <a:bodyPr/>
          <a:lstStyle/>
          <a:p>
            <a:pPr marL="109537" indent="0">
              <a:buNone/>
            </a:pPr>
            <a:r>
              <a:rPr lang="lt-LT" sz="2000" dirty="0"/>
              <a:t>Socialiniu </a:t>
            </a:r>
            <a:r>
              <a:rPr lang="lt-LT" sz="2000" dirty="0" smtClean="0"/>
              <a:t>įgūdžiu ugdymo </a:t>
            </a:r>
            <a:r>
              <a:rPr lang="lt-LT" sz="2000" dirty="0"/>
              <a:t>ir </a:t>
            </a:r>
            <a:r>
              <a:rPr lang="lt-LT" sz="2000" dirty="0" smtClean="0"/>
              <a:t>palaikymo paslaugos </a:t>
            </a:r>
            <a:r>
              <a:rPr lang="lt-LT" sz="2000" dirty="0"/>
              <a:t>bus teikiamos</a:t>
            </a:r>
          </a:p>
          <a:p>
            <a:pPr marL="109537" indent="0">
              <a:buNone/>
            </a:pPr>
            <a:r>
              <a:rPr lang="lt-LT" sz="2000" dirty="0"/>
              <a:t>patiriantiems </a:t>
            </a:r>
            <a:r>
              <a:rPr lang="lt-LT" sz="2000" dirty="0" smtClean="0"/>
              <a:t>gyventojams (daugiavaikių šeimų nariai</a:t>
            </a:r>
            <a:r>
              <a:rPr lang="lt-LT" sz="2000" dirty="0"/>
              <a:t>, </a:t>
            </a:r>
            <a:r>
              <a:rPr lang="lt-LT" sz="2000" dirty="0" smtClean="0"/>
              <a:t>socialinės rizikos </a:t>
            </a:r>
            <a:r>
              <a:rPr lang="pt-BR" sz="2000" dirty="0" err="1" smtClean="0"/>
              <a:t>šeimos</a:t>
            </a:r>
            <a:r>
              <a:rPr lang="pt-BR" sz="2000" dirty="0" smtClean="0"/>
              <a:t> </a:t>
            </a:r>
            <a:r>
              <a:rPr lang="pt-BR" sz="2000" dirty="0"/>
              <a:t>ir </a:t>
            </a:r>
            <a:r>
              <a:rPr lang="pt-BR" sz="2000" dirty="0" err="1"/>
              <a:t>vaikai</a:t>
            </a:r>
            <a:r>
              <a:rPr lang="pt-BR" sz="2000" dirty="0"/>
              <a:t>, </a:t>
            </a:r>
            <a:r>
              <a:rPr lang="pt-BR" sz="2000" dirty="0" err="1" smtClean="0"/>
              <a:t>lik</a:t>
            </a:r>
            <a:r>
              <a:rPr lang="lt-LT" sz="2000" dirty="0" smtClean="0"/>
              <a:t>ę</a:t>
            </a:r>
            <a:r>
              <a:rPr lang="pt-BR" sz="2000" dirty="0" smtClean="0"/>
              <a:t> </a:t>
            </a:r>
            <a:r>
              <a:rPr lang="pt-BR" sz="2000" dirty="0" err="1" smtClean="0"/>
              <a:t>be</a:t>
            </a:r>
            <a:r>
              <a:rPr lang="lt-LT" sz="2000" dirty="0"/>
              <a:t> </a:t>
            </a:r>
            <a:r>
              <a:rPr lang="lt-LT" sz="2000" dirty="0" smtClean="0"/>
              <a:t>tėvų </a:t>
            </a:r>
            <a:r>
              <a:rPr lang="lt-LT" sz="2000" dirty="0"/>
              <a:t>globos </a:t>
            </a:r>
            <a:r>
              <a:rPr lang="lt-LT" sz="2000" dirty="0" smtClean="0"/>
              <a:t>vaikai, socialinės </a:t>
            </a:r>
            <a:r>
              <a:rPr lang="lt-LT" sz="2000" dirty="0"/>
              <a:t>rizikos </a:t>
            </a:r>
            <a:r>
              <a:rPr lang="lt-LT" sz="2000" dirty="0" smtClean="0"/>
              <a:t>suaugę asmenys</a:t>
            </a:r>
            <a:r>
              <a:rPr lang="lt-LT" sz="2000" dirty="0"/>
              <a:t>, esami ir </a:t>
            </a:r>
            <a:r>
              <a:rPr lang="lt-LT" sz="2000" dirty="0" smtClean="0"/>
              <a:t>buvę vaikų socialinės globos namų, bendruomeninių vaikų </a:t>
            </a:r>
            <a:r>
              <a:rPr lang="lt-LT" sz="2000" dirty="0"/>
              <a:t>globos </a:t>
            </a:r>
            <a:r>
              <a:rPr lang="lt-LT" sz="2000" dirty="0" smtClean="0"/>
              <a:t>namų </a:t>
            </a:r>
            <a:r>
              <a:rPr lang="lt-LT" sz="2000" dirty="0"/>
              <a:t>ir </a:t>
            </a:r>
            <a:r>
              <a:rPr lang="lt-LT" sz="2000" dirty="0" smtClean="0"/>
              <a:t>kt. auklėtiniai, nepasiturintys asmenys </a:t>
            </a:r>
            <a:r>
              <a:rPr lang="lt-LT" sz="2000" dirty="0"/>
              <a:t>ir </a:t>
            </a:r>
            <a:r>
              <a:rPr lang="lt-LT" sz="2000" dirty="0" smtClean="0"/>
              <a:t>šeimos, neįgalieji), siekiant palaikyti </a:t>
            </a:r>
            <a:r>
              <a:rPr lang="lt-LT" sz="2000" dirty="0"/>
              <a:t>ar </a:t>
            </a:r>
            <a:r>
              <a:rPr lang="lt-LT" sz="2000" dirty="0" smtClean="0"/>
              <a:t>atkurti savarankiškumą, atliekant įvairias visuomeniniame ar </a:t>
            </a:r>
            <a:r>
              <a:rPr lang="lt-LT" sz="2000" dirty="0"/>
              <a:t>šeimos </a:t>
            </a:r>
            <a:r>
              <a:rPr lang="lt-LT" sz="2000" dirty="0" smtClean="0"/>
              <a:t>gyvenime reikalingas </a:t>
            </a:r>
            <a:r>
              <a:rPr lang="lt-LT" sz="2000" dirty="0"/>
              <a:t>funkcijas:</a:t>
            </a:r>
          </a:p>
          <a:p>
            <a:r>
              <a:rPr lang="lt-LT" sz="2000" dirty="0"/>
              <a:t>edukaciniai </a:t>
            </a:r>
            <a:r>
              <a:rPr lang="lt-LT" sz="2000" dirty="0" smtClean="0"/>
              <a:t>užsiėmimai,</a:t>
            </a:r>
            <a:endParaRPr lang="lt-LT" sz="2000" dirty="0"/>
          </a:p>
          <a:p>
            <a:r>
              <a:rPr lang="lt-LT" sz="2000" dirty="0"/>
              <a:t>mokymai </a:t>
            </a:r>
            <a:r>
              <a:rPr lang="lt-LT" sz="2000" dirty="0" smtClean="0"/>
              <a:t>finansų planavimo </a:t>
            </a:r>
            <a:r>
              <a:rPr lang="lt-LT" sz="2000" dirty="0"/>
              <a:t>ir </a:t>
            </a:r>
            <a:r>
              <a:rPr lang="lt-LT" sz="2000" dirty="0" smtClean="0"/>
              <a:t>valdymo srityje</a:t>
            </a:r>
            <a:r>
              <a:rPr lang="lt-LT" sz="2000" dirty="0"/>
              <a:t>, </a:t>
            </a:r>
            <a:endParaRPr lang="lt-LT" sz="2000" dirty="0" smtClean="0"/>
          </a:p>
          <a:p>
            <a:r>
              <a:rPr lang="lt-LT" sz="2000" dirty="0" smtClean="0"/>
              <a:t>karjeros ir gyvenimo planavimo mokymai</a:t>
            </a:r>
            <a:r>
              <a:rPr lang="lt-LT" sz="2000" dirty="0"/>
              <a:t>, </a:t>
            </a:r>
            <a:endParaRPr lang="lt-LT" sz="2000" dirty="0" smtClean="0"/>
          </a:p>
          <a:p>
            <a:r>
              <a:rPr lang="lt-LT" sz="2000" dirty="0" smtClean="0"/>
              <a:t>Teisės pagrindai</a:t>
            </a:r>
            <a:r>
              <a:rPr lang="lt-LT" sz="2000" dirty="0"/>
              <a:t>, </a:t>
            </a:r>
            <a:endParaRPr lang="lt-LT" sz="2000" dirty="0" smtClean="0"/>
          </a:p>
          <a:p>
            <a:r>
              <a:rPr lang="lt-LT" sz="2000" dirty="0" smtClean="0"/>
              <a:t>saviraiškos ir meno </a:t>
            </a:r>
            <a:r>
              <a:rPr lang="lt-LT" sz="2000" dirty="0"/>
              <a:t>mokymai, skirti </a:t>
            </a:r>
            <a:r>
              <a:rPr lang="lt-LT" sz="2000" dirty="0" smtClean="0"/>
              <a:t>dalyvių pasitikėjimo savimi</a:t>
            </a:r>
            <a:r>
              <a:rPr lang="lt-LT" sz="2000" dirty="0"/>
              <a:t>, bendravimo </a:t>
            </a:r>
            <a:r>
              <a:rPr lang="lt-LT" sz="2000" dirty="0" smtClean="0"/>
              <a:t>ir bendradarbiavimo įgūdžių ugdymui</a:t>
            </a:r>
            <a:r>
              <a:rPr lang="lt-LT" sz="2000" dirty="0"/>
              <a:t>.</a:t>
            </a:r>
            <a:endParaRPr lang="lt-LT" sz="20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pPr algn="ctr"/>
            <a:r>
              <a:rPr lang="lt-LT" dirty="0" smtClean="0"/>
              <a:t>Remiamos veiklos:</a:t>
            </a:r>
            <a:endParaRPr lang="lt-LT" dirty="0"/>
          </a:p>
        </p:txBody>
      </p:sp>
    </p:spTree>
    <p:extLst>
      <p:ext uri="{BB962C8B-B14F-4D97-AF65-F5344CB8AC3E}">
        <p14:creationId xmlns:p14="http://schemas.microsoft.com/office/powerpoint/2010/main" val="38421262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6344</TotalTime>
  <Words>8625</Words>
  <Application>Microsoft Office PowerPoint</Application>
  <PresentationFormat>On-screen Show (4:3)</PresentationFormat>
  <Paragraphs>825</Paragraphs>
  <Slides>70</Slides>
  <Notes>25</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Concourse</vt:lpstr>
      <vt:lpstr>                           Elektrėnų miesto vietos plėtros strategijos  2016 – 2022 m. įgyvendinimas MOKYMAI VIETOS PLĖTROS PROJEKTŲ RENGĖJAMS </vt:lpstr>
      <vt:lpstr>2.1.1. veiksmas. Vystyti ir organizuoti bendrąsias, specialiąsias socialines ir kitas paslaugas socialinę atskirtį patiriantiems gyventojams (daugiavaikių šeimų nariai, socialinės rizikos šeimos ir vaikai, likę be tėvų globos vaikai, socialinės rizikos suaugę asmenys, esami ir buvę vaikų socialinės globos namų, bendruomeninių vaikų globos namų ir kt. auklėtiniai, nepasiturintys asmenys šeimos, neįgalieji) pasitelkiant savanorius bei užtikrinant informacijos sklaidą ir bendradarbiavimą su besiribojančiomis vietos veiklos grupėmis”</vt:lpstr>
      <vt:lpstr> </vt:lpstr>
      <vt:lpstr>Galimas nuosavas įnašas</vt:lpstr>
      <vt:lpstr>Vietos plėtros projektinių pasiūlymų pateikimo terminas </vt:lpstr>
      <vt:lpstr>Daugiau informacijos:</vt:lpstr>
      <vt:lpstr>REIKALAVIMAI PAREIŠKĖJAMS</vt:lpstr>
      <vt:lpstr>REIKALAVIMAI PARTNERIAMS </vt:lpstr>
      <vt:lpstr>Remiamos veiklos:</vt:lpstr>
      <vt:lpstr>Remiamos veiklos (2)</vt:lpstr>
      <vt:lpstr>TIKSLINĖS GRUPĖS:</vt:lpstr>
      <vt:lpstr>TIKSLINĖS GRUPĖS (2)</vt:lpstr>
      <vt:lpstr>TIKSLINĖS GRUPĖS (3)</vt:lpstr>
      <vt:lpstr>Projektinio pasiūlymo pateikimas</vt:lpstr>
      <vt:lpstr>Projektinio pasiūlymo pateikimas (II)</vt:lpstr>
      <vt:lpstr>PROJEKTŲ FINANSAVIMO REIKALAVIMAI </vt:lpstr>
      <vt:lpstr>TINKAMOS FINANSUOTI IŠLAIDOS (I)</vt:lpstr>
      <vt:lpstr>TINKAMOS FINANSUOTI IŠLAIDOS (II)</vt:lpstr>
      <vt:lpstr>TINKAMOS FINANSUOTI IŠLAIDOS (III)</vt:lpstr>
      <vt:lpstr>TINKAMOS FINANSUOTI IŠLAIDOS (IV)</vt:lpstr>
      <vt:lpstr>TINKAMOS FINANSUOTI IŠLAIDOS (V)</vt:lpstr>
      <vt:lpstr>TINKAMOS FINANSUOTI IŠLAIDOS (VI)</vt:lpstr>
      <vt:lpstr>TINKAMOS FINANSUOTI IŠLAIDOS (VII)</vt:lpstr>
      <vt:lpstr>TINKAMOS FINANSUOTI IŠLAIDOS (VIII)</vt:lpstr>
      <vt:lpstr>TINKAMOS FINANSUOTI IŠLAIDOS (IX)</vt:lpstr>
      <vt:lpstr>TINKAMOS FINANSUOTI IŠLAIDOS (X)</vt:lpstr>
      <vt:lpstr>TINKAMOS FINANSUOTI IŠLAIDOS (XI)</vt:lpstr>
      <vt:lpstr>TINKAMOS FINANSUOTI IŠLAIDOS (XII)</vt:lpstr>
      <vt:lpstr>TINKAMOS FINANSUOTI IŠLAIDOS (XIII)</vt:lpstr>
      <vt:lpstr>TINKAMOS FINANSUOTI IŠLAIDOS (XIV)</vt:lpstr>
      <vt:lpstr>TINKAMOS FINANSUOTI IŠLAIDOS (XV)</vt:lpstr>
      <vt:lpstr>TINKAMOS FINANSUOTI IŠLAIDOS (XVI)</vt:lpstr>
      <vt:lpstr>TINKAMOS FINANSUOTI IŠLAIDOS (XVII)</vt:lpstr>
      <vt:lpstr>TINKAMOS FINANSUOTI IŠLAIDOS (XVIII)</vt:lpstr>
      <vt:lpstr>TINKAMOS FINANSUOTI IŠLAIDOS (XIX)</vt:lpstr>
      <vt:lpstr>TINKAMOS FINANSUOTI IŠLAIDOS (XX)</vt:lpstr>
      <vt:lpstr>NETINKAMOS FINANSUOTI IŠLAIDOS (I)</vt:lpstr>
      <vt:lpstr>NETINKAMOS FINANSUOTI IŠLAIDOS (II)</vt:lpstr>
      <vt:lpstr>NETINKAMOS FINANSUOTI IŠLAIDOS (III)</vt:lpstr>
      <vt:lpstr>NEFINANSUOJAMOS VEIKLOS (I)</vt:lpstr>
      <vt:lpstr>PROJEKTŲ FINANSAVIMO REIKALAVIMAI </vt:lpstr>
      <vt:lpstr>Projektai pagal šį kvietimą prisidės prie Strategijos:</vt:lpstr>
      <vt:lpstr>Projektai pagal šį kvietimą prisidės prie Strategijos:</vt:lpstr>
      <vt:lpstr>Projektai pagal šį kvietimą prisidės prie Strategijos:</vt:lpstr>
      <vt:lpstr>Projektinių pasiūlymų vertinimas (I)</vt:lpstr>
      <vt:lpstr>Projektinių pasiūlymų vertinimas (II)</vt:lpstr>
      <vt:lpstr>Projektinių pasiūlymų vertinimas (III)</vt:lpstr>
      <vt:lpstr>Projektinių pasiūlymų vertinimas (IV)</vt:lpstr>
      <vt:lpstr>Projektinių pasiūlymų vertinimas (V)</vt:lpstr>
      <vt:lpstr>Bendrieji projektų atrankos kriterijai (I)</vt:lpstr>
      <vt:lpstr>Bendrieji projektų atrankos kriterijai (II)</vt:lpstr>
      <vt:lpstr>Bendrieji projektų atrankos kriterijai (III)</vt:lpstr>
      <vt:lpstr>Bendrieji projektų atrankos kriterijai (IV)</vt:lpstr>
      <vt:lpstr>Prioritetiniai projektų atrankos kriterijai</vt:lpstr>
      <vt:lpstr>Prioritetiniai projektų atrankos kriterijai (II)</vt:lpstr>
      <vt:lpstr>Prioritetiniai projektų atrankos kriterijai (III)</vt:lpstr>
      <vt:lpstr>Galimos projektinės idėjos</vt:lpstr>
      <vt:lpstr>Soc. paslaugų kūrimas kokybė, aprėptis, plėtra</vt:lpstr>
      <vt:lpstr>Soc. paslaugų kūrimas kokybė, aprėptis, plėtra (II)</vt:lpstr>
      <vt:lpstr>Soc. paslaugų kūrimas kokybė, aprėptis, plėtra (III)</vt:lpstr>
      <vt:lpstr>Socialinių paslaugų katalogas</vt:lpstr>
      <vt:lpstr>Socialinių paslaugų katalogas (II)</vt:lpstr>
      <vt:lpstr>Kai kurių fiksuotųjų įkainių dydžiai:</vt:lpstr>
      <vt:lpstr>Kai kurių fiksuotųjų įkainių dydžiai (2)</vt:lpstr>
      <vt:lpstr>Kai kurių fiksuotųjų įkainių dydžiai (3)</vt:lpstr>
      <vt:lpstr>Kai kurių fiksuotųjų įkainių dydžiai (4)</vt:lpstr>
      <vt:lpstr>Kai kurių fiksuotųjų įkainių dydžiai (5)</vt:lpstr>
      <vt:lpstr>Kai kurių fiksuotųjų įkainių dydžiai (6)</vt:lpstr>
      <vt:lpstr>Kai kurių fiksuotųjų įkainių dydžiai (7)</vt:lpstr>
      <vt:lpstr>Ačiū už dėmesį!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Seminaras   „Lėšų pritraukimas/projektų rašymas“</dc:title>
  <dc:creator>Arunas</dc:creator>
  <cp:lastModifiedBy>Admin</cp:lastModifiedBy>
  <cp:revision>371</cp:revision>
  <cp:lastPrinted>2017-03-06T15:48:05Z</cp:lastPrinted>
  <dcterms:created xsi:type="dcterms:W3CDTF">2012-11-20T15:37:09Z</dcterms:created>
  <dcterms:modified xsi:type="dcterms:W3CDTF">2019-12-11T11:59:13Z</dcterms:modified>
</cp:coreProperties>
</file>